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0" r:id="rId5"/>
    <p:sldId id="261" r:id="rId6"/>
    <p:sldId id="263" r:id="rId7"/>
    <p:sldId id="288" r:id="rId8"/>
    <p:sldId id="317" r:id="rId9"/>
    <p:sldId id="262" r:id="rId10"/>
    <p:sldId id="270" r:id="rId11"/>
    <p:sldId id="279" r:id="rId12"/>
    <p:sldId id="264" r:id="rId13"/>
    <p:sldId id="271" r:id="rId14"/>
    <p:sldId id="273" r:id="rId15"/>
    <p:sldId id="297" r:id="rId16"/>
    <p:sldId id="302" r:id="rId17"/>
    <p:sldId id="298" r:id="rId18"/>
    <p:sldId id="299" r:id="rId19"/>
    <p:sldId id="304" r:id="rId20"/>
    <p:sldId id="303" r:id="rId21"/>
    <p:sldId id="305" r:id="rId22"/>
    <p:sldId id="306" r:id="rId23"/>
    <p:sldId id="311" r:id="rId24"/>
    <p:sldId id="314" r:id="rId25"/>
    <p:sldId id="348" r:id="rId26"/>
    <p:sldId id="342" r:id="rId27"/>
    <p:sldId id="355" r:id="rId28"/>
    <p:sldId id="336" r:id="rId29"/>
    <p:sldId id="337" r:id="rId30"/>
    <p:sldId id="338" r:id="rId31"/>
    <p:sldId id="274"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87" name="Google Shape;87;p1:notes"/>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0"/>
        <p:cNvGrpSpPr/>
        <p:nvPr/>
      </p:nvGrpSpPr>
      <p:grpSpPr>
        <a:xfrm>
          <a:off x="0" y="0"/>
          <a:ext cx="0" cy="0"/>
          <a:chOff x="0" y="0"/>
          <a:chExt cx="0" cy="0"/>
        </a:xfrm>
      </p:grpSpPr>
      <p:sp>
        <p:nvSpPr>
          <p:cNvPr id="1371" name="Google Shape;1371;g938793a7e7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938793a7e7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p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7:notes"/>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jpe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jpe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pic>
        <p:nvPicPr>
          <p:cNvPr id="90" name="Google Shape;90;p1" descr="G:\DOCS\Gniy.png"/>
          <p:cNvPicPr preferRelativeResize="0"/>
          <p:nvPr>
            <p:ph type="body" idx="1"/>
          </p:nvPr>
        </p:nvPicPr>
        <p:blipFill rotWithShape="1">
          <a:blip r:embed="rId1"/>
          <a:srcRect/>
          <a:stretch>
            <a:fillRect/>
          </a:stretch>
        </p:blipFill>
        <p:spPr>
          <a:xfrm>
            <a:off x="457200" y="457200"/>
            <a:ext cx="1640279" cy="1015615"/>
          </a:xfrm>
          <a:prstGeom prst="rect">
            <a:avLst/>
          </a:prstGeom>
          <a:noFill/>
          <a:ln>
            <a:noFill/>
          </a:ln>
        </p:spPr>
      </p:pic>
      <p:sp>
        <p:nvSpPr>
          <p:cNvPr id="92" name="Google Shape;92;p1"/>
          <p:cNvSpPr txBox="1"/>
          <p:nvPr/>
        </p:nvSpPr>
        <p:spPr>
          <a:xfrm>
            <a:off x="1696626" y="493693"/>
            <a:ext cx="9127553" cy="9518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GURU NANAK INSTITUTE OF TECHNOLOGY</a:t>
            </a:r>
            <a:endParaRPr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DEPARTMENT OF ECE</a:t>
            </a:r>
            <a:endParaRPr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object 8"/>
          <p:cNvSpPr txBox="1"/>
          <p:nvPr/>
        </p:nvSpPr>
        <p:spPr>
          <a:xfrm>
            <a:off x="4598670" y="5282565"/>
            <a:ext cx="2692400" cy="1311910"/>
          </a:xfrm>
          <a:prstGeom prst="rect">
            <a:avLst/>
          </a:prstGeom>
        </p:spPr>
        <p:txBody>
          <a:bodyPr vert="horz" wrap="square" lIns="0" tIns="33019" rIns="0" bIns="0" rtlCol="0">
            <a:spAutoFit/>
          </a:bodyPr>
          <a:p>
            <a:pPr marL="12700" marR="5080" indent="203200">
              <a:lnSpc>
                <a:spcPts val="2300"/>
              </a:lnSpc>
              <a:spcBef>
                <a:spcPts val="260"/>
              </a:spcBef>
            </a:pPr>
            <a:r>
              <a:rPr lang="en-IN" sz="2000">
                <a:latin typeface="Times New Roman" panose="02020603050405020304"/>
                <a:cs typeface="Times New Roman" panose="02020603050405020304"/>
              </a:rPr>
              <a:t>Under the guidance of</a:t>
            </a:r>
            <a:endParaRPr lang="en-IN" sz="2000">
              <a:latin typeface="Times New Roman" panose="02020603050405020304"/>
              <a:cs typeface="Times New Roman" panose="02020603050405020304"/>
            </a:endParaRPr>
          </a:p>
          <a:p>
            <a:pPr marL="12700" marR="5080" indent="203200">
              <a:lnSpc>
                <a:spcPts val="2300"/>
              </a:lnSpc>
              <a:spcBef>
                <a:spcPts val="260"/>
              </a:spcBef>
            </a:pPr>
            <a:r>
              <a:rPr lang="en-IN" sz="2000">
                <a:latin typeface="Times New Roman" panose="02020603050405020304"/>
                <a:cs typeface="Times New Roman" panose="02020603050405020304"/>
              </a:rPr>
              <a:t>       Mr S Sivaiah</a:t>
            </a:r>
            <a:endParaRPr lang="en-IN" sz="2000">
              <a:latin typeface="Times New Roman" panose="02020603050405020304"/>
              <a:cs typeface="Times New Roman" panose="02020603050405020304"/>
            </a:endParaRPr>
          </a:p>
          <a:p>
            <a:pPr marL="12700" marR="5080" indent="203200">
              <a:lnSpc>
                <a:spcPts val="2300"/>
              </a:lnSpc>
              <a:spcBef>
                <a:spcPts val="260"/>
              </a:spcBef>
            </a:pPr>
            <a:r>
              <a:rPr lang="en-IN" sz="2000">
                <a:latin typeface="Times New Roman" panose="02020603050405020304"/>
                <a:cs typeface="Times New Roman" panose="02020603050405020304"/>
              </a:rPr>
              <a:t>Assistant  Professor</a:t>
            </a:r>
            <a:endParaRPr lang="en-IN" sz="2000">
              <a:latin typeface="Times New Roman" panose="02020603050405020304"/>
              <a:cs typeface="Times New Roman" panose="02020603050405020304"/>
            </a:endParaRPr>
          </a:p>
          <a:p>
            <a:pPr marL="12700" marR="5080" indent="203200">
              <a:lnSpc>
                <a:spcPts val="2300"/>
              </a:lnSpc>
              <a:spcBef>
                <a:spcPts val="260"/>
              </a:spcBef>
            </a:pPr>
            <a:r>
              <a:rPr lang="en-IN" sz="2000">
                <a:latin typeface="Times New Roman" panose="02020603050405020304"/>
                <a:cs typeface="Times New Roman" panose="02020603050405020304"/>
              </a:rPr>
              <a:t>ECE Department,GNIT     </a:t>
            </a:r>
            <a:endParaRPr lang="en-IN" sz="2000">
              <a:latin typeface="Times New Roman" panose="02020603050405020304"/>
              <a:cs typeface="Times New Roman" panose="02020603050405020304"/>
            </a:endParaRPr>
          </a:p>
        </p:txBody>
      </p:sp>
      <p:sp>
        <p:nvSpPr>
          <p:cNvPr id="3" name="Text Box 2"/>
          <p:cNvSpPr txBox="1"/>
          <p:nvPr/>
        </p:nvSpPr>
        <p:spPr>
          <a:xfrm>
            <a:off x="1456690" y="2439670"/>
            <a:ext cx="8976995" cy="953135"/>
          </a:xfrm>
          <a:prstGeom prst="rect">
            <a:avLst/>
          </a:prstGeom>
          <a:noFill/>
        </p:spPr>
        <p:txBody>
          <a:bodyPr wrap="none" rtlCol="0">
            <a:spAutoFit/>
          </a:bodyPr>
          <a:p>
            <a:pPr marL="0" lvl="0" indent="0" algn="ctr" rtl="0">
              <a:spcBef>
                <a:spcPts val="0"/>
              </a:spcBef>
              <a:spcAft>
                <a:spcPts val="0"/>
              </a:spcAft>
              <a:buClr>
                <a:srgbClr val="366092"/>
              </a:buClr>
              <a:buSzPct val="100000"/>
              <a:buFont typeface="Times New Roman" panose="02020603050405020304"/>
              <a:buNone/>
            </a:pPr>
            <a:r>
              <a:rPr lang="en-US" sz="2800" b="1">
                <a:solidFill>
                  <a:srgbClr val="366092"/>
                </a:solidFill>
                <a:latin typeface="Times New Roman" panose="02020603050405020304"/>
                <a:ea typeface="Times New Roman" panose="02020603050405020304"/>
                <a:cs typeface="Times New Roman" panose="02020603050405020304"/>
                <a:sym typeface="Times New Roman" panose="02020603050405020304"/>
              </a:rPr>
              <a:t>ANALYSIS OF THE WATER QUALITY MONITORING</a:t>
            </a:r>
            <a:br>
              <a:rPr lang="en-US" sz="2800" b="1">
                <a:solidFill>
                  <a:srgbClr val="366092"/>
                </a:solidFill>
                <a:latin typeface="Times New Roman" panose="02020603050405020304"/>
                <a:ea typeface="Times New Roman" panose="02020603050405020304"/>
                <a:cs typeface="Times New Roman" panose="02020603050405020304"/>
                <a:sym typeface="Times New Roman" panose="02020603050405020304"/>
              </a:rPr>
            </a:br>
            <a:r>
              <a:rPr lang="en-US" sz="2800" b="1">
                <a:solidFill>
                  <a:srgbClr val="366092"/>
                </a:solidFill>
                <a:latin typeface="Times New Roman" panose="02020603050405020304"/>
                <a:ea typeface="Times New Roman" panose="02020603050405020304"/>
                <a:cs typeface="Times New Roman" panose="02020603050405020304"/>
                <a:sym typeface="Times New Roman" panose="02020603050405020304"/>
              </a:rPr>
              <a:t>SYSTEM</a:t>
            </a:r>
            <a:endParaRPr lang="en-US" sz="2800" b="1">
              <a:solidFill>
                <a:srgbClr val="36609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object 5"/>
          <p:cNvSpPr txBox="1"/>
          <p:nvPr/>
        </p:nvSpPr>
        <p:spPr>
          <a:xfrm>
            <a:off x="977265" y="4025900"/>
            <a:ext cx="2165350" cy="909320"/>
          </a:xfrm>
          <a:prstGeom prst="rect">
            <a:avLst/>
          </a:prstGeom>
        </p:spPr>
        <p:txBody>
          <a:bodyPr vert="horz" wrap="square" lIns="0" tIns="33019" rIns="0" bIns="0" rtlCol="0">
            <a:spAutoFit/>
          </a:bodyPr>
          <a:p>
            <a:pPr marL="12700" marR="5080" algn="ctr">
              <a:lnSpc>
                <a:spcPts val="2300"/>
              </a:lnSpc>
              <a:spcBef>
                <a:spcPts val="260"/>
              </a:spcBef>
            </a:pPr>
            <a:r>
              <a:rPr lang="en-IN" sz="2000" spc="-10" dirty="0">
                <a:latin typeface="Times New Roman" panose="02020603050405020304"/>
                <a:cs typeface="Times New Roman" panose="02020603050405020304"/>
              </a:rPr>
              <a:t>Ch K Chaitanya</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1</a:t>
            </a:r>
            <a:r>
              <a:rPr lang="en-IN" sz="2000" dirty="0">
                <a:latin typeface="Times New Roman" panose="02020603050405020304"/>
                <a:cs typeface="Times New Roman" panose="02020603050405020304"/>
              </a:rPr>
              <a:t>7</a:t>
            </a:r>
            <a:r>
              <a:rPr sz="2000" dirty="0">
                <a:latin typeface="Times New Roman" panose="02020603050405020304"/>
                <a:cs typeface="Times New Roman" panose="02020603050405020304"/>
              </a:rPr>
              <a:t>831A041</a:t>
            </a:r>
            <a:r>
              <a:rPr lang="en-IN" sz="2000" dirty="0">
                <a:latin typeface="Times New Roman" panose="02020603050405020304"/>
                <a:cs typeface="Times New Roman" panose="02020603050405020304"/>
              </a:rPr>
              <a:t>4</a:t>
            </a:r>
            <a:endParaRPr sz="2000">
              <a:latin typeface="Times New Roman" panose="02020603050405020304"/>
              <a:cs typeface="Times New Roman" panose="02020603050405020304"/>
            </a:endParaRPr>
          </a:p>
          <a:p>
            <a:pPr marL="17780" algn="ctr">
              <a:lnSpc>
                <a:spcPts val="2240"/>
              </a:lnSpc>
            </a:pPr>
            <a:r>
              <a:rPr sz="2000" spc="-5" dirty="0">
                <a:latin typeface="Times New Roman" panose="02020603050405020304"/>
                <a:cs typeface="Times New Roman" panose="02020603050405020304"/>
              </a:rPr>
              <a:t>ECE-4A.</a:t>
            </a:r>
            <a:endParaRPr sz="2000">
              <a:latin typeface="Times New Roman" panose="02020603050405020304"/>
              <a:cs typeface="Times New Roman" panose="02020603050405020304"/>
            </a:endParaRPr>
          </a:p>
        </p:txBody>
      </p:sp>
      <p:sp>
        <p:nvSpPr>
          <p:cNvPr id="12" name="object 5"/>
          <p:cNvSpPr txBox="1"/>
          <p:nvPr/>
        </p:nvSpPr>
        <p:spPr>
          <a:xfrm>
            <a:off x="4635500" y="4004945"/>
            <a:ext cx="2165350" cy="950595"/>
          </a:xfrm>
          <a:prstGeom prst="rect">
            <a:avLst/>
          </a:prstGeom>
        </p:spPr>
        <p:txBody>
          <a:bodyPr vert="horz" wrap="square" lIns="0" tIns="33019" rIns="0" bIns="0" rtlCol="0">
            <a:spAutoFit/>
          </a:bodyPr>
          <a:p>
            <a:pPr marL="12700" marR="5080" algn="ctr">
              <a:lnSpc>
                <a:spcPts val="2300"/>
              </a:lnSpc>
              <a:spcBef>
                <a:spcPts val="260"/>
              </a:spcBef>
            </a:pPr>
            <a:r>
              <a:rPr lang="en-IN" sz="2000" spc="-10" dirty="0">
                <a:latin typeface="Times New Roman" panose="02020603050405020304"/>
                <a:cs typeface="Times New Roman" panose="02020603050405020304"/>
              </a:rPr>
              <a:t>K Raja</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1</a:t>
            </a:r>
            <a:r>
              <a:rPr lang="en-IN" sz="2000" dirty="0">
                <a:latin typeface="Times New Roman" panose="02020603050405020304"/>
                <a:cs typeface="Times New Roman" panose="02020603050405020304"/>
              </a:rPr>
              <a:t>7</a:t>
            </a:r>
            <a:r>
              <a:rPr sz="2000" dirty="0">
                <a:latin typeface="Times New Roman" panose="02020603050405020304"/>
                <a:cs typeface="Times New Roman" panose="02020603050405020304"/>
              </a:rPr>
              <a:t>831A04</a:t>
            </a:r>
            <a:r>
              <a:rPr lang="en-IN" sz="2000" dirty="0">
                <a:latin typeface="Times New Roman" panose="02020603050405020304"/>
                <a:cs typeface="Times New Roman" panose="02020603050405020304"/>
              </a:rPr>
              <a:t>35</a:t>
            </a:r>
            <a:endParaRPr lang="en-IN" sz="2000" dirty="0">
              <a:latin typeface="Times New Roman" panose="02020603050405020304"/>
              <a:cs typeface="Times New Roman" panose="02020603050405020304"/>
            </a:endParaRPr>
          </a:p>
          <a:p>
            <a:pPr marL="12700" marR="5080" algn="ctr">
              <a:lnSpc>
                <a:spcPts val="2300"/>
              </a:lnSpc>
              <a:spcBef>
                <a:spcPts val="260"/>
              </a:spcBef>
            </a:pPr>
            <a:r>
              <a:rPr sz="2000" spc="-5" dirty="0">
                <a:latin typeface="Times New Roman" panose="02020603050405020304"/>
                <a:cs typeface="Times New Roman" panose="02020603050405020304"/>
              </a:rPr>
              <a:t>ECE-4A.</a:t>
            </a:r>
            <a:endParaRPr sz="2000">
              <a:latin typeface="Times New Roman" panose="02020603050405020304"/>
              <a:cs typeface="Times New Roman" panose="02020603050405020304"/>
            </a:endParaRPr>
          </a:p>
        </p:txBody>
      </p:sp>
      <p:sp>
        <p:nvSpPr>
          <p:cNvPr id="13" name="object 5"/>
          <p:cNvSpPr txBox="1"/>
          <p:nvPr/>
        </p:nvSpPr>
        <p:spPr>
          <a:xfrm>
            <a:off x="8486775" y="4025900"/>
            <a:ext cx="2165350" cy="983615"/>
          </a:xfrm>
          <a:prstGeom prst="rect">
            <a:avLst/>
          </a:prstGeom>
        </p:spPr>
        <p:txBody>
          <a:bodyPr vert="horz" wrap="square" lIns="0" tIns="33019" rIns="0" bIns="0" rtlCol="0">
            <a:spAutoFit/>
          </a:bodyPr>
          <a:p>
            <a:pPr marL="12700" marR="5080" algn="ctr">
              <a:lnSpc>
                <a:spcPts val="2300"/>
              </a:lnSpc>
              <a:spcBef>
                <a:spcPts val="260"/>
              </a:spcBef>
            </a:pPr>
            <a:r>
              <a:rPr lang="en-IN" sz="2000" spc="-10" dirty="0">
                <a:latin typeface="Times New Roman" panose="02020603050405020304"/>
                <a:cs typeface="Times New Roman" panose="02020603050405020304"/>
              </a:rPr>
              <a:t>K Sai Teja</a:t>
            </a:r>
            <a:endParaRPr lang="en-IN" sz="2000" spc="-10" dirty="0">
              <a:latin typeface="Times New Roman" panose="02020603050405020304"/>
              <a:cs typeface="Times New Roman" panose="02020603050405020304"/>
            </a:endParaRPr>
          </a:p>
          <a:p>
            <a:pPr marL="12700" marR="5080" algn="ctr">
              <a:lnSpc>
                <a:spcPts val="2300"/>
              </a:lnSpc>
              <a:spcBef>
                <a:spcPts val="260"/>
              </a:spcBef>
            </a:pP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1</a:t>
            </a:r>
            <a:r>
              <a:rPr lang="en-IN" sz="2000" dirty="0">
                <a:latin typeface="Times New Roman" panose="02020603050405020304"/>
                <a:cs typeface="Times New Roman" panose="02020603050405020304"/>
              </a:rPr>
              <a:t>7</a:t>
            </a:r>
            <a:r>
              <a:rPr sz="2000" dirty="0">
                <a:latin typeface="Times New Roman" panose="02020603050405020304"/>
                <a:cs typeface="Times New Roman" panose="02020603050405020304"/>
              </a:rPr>
              <a:t>831A04</a:t>
            </a:r>
            <a:r>
              <a:rPr lang="en-IN" sz="2000" dirty="0">
                <a:latin typeface="Times New Roman" panose="02020603050405020304"/>
                <a:cs typeface="Times New Roman" panose="02020603050405020304"/>
              </a:rPr>
              <a:t>36</a:t>
            </a:r>
            <a:endParaRPr lang="en-IN" sz="2000" dirty="0">
              <a:latin typeface="Times New Roman" panose="02020603050405020304"/>
              <a:cs typeface="Times New Roman" panose="02020603050405020304"/>
            </a:endParaRPr>
          </a:p>
          <a:p>
            <a:pPr marL="12700" marR="5080" algn="ctr">
              <a:lnSpc>
                <a:spcPts val="2300"/>
              </a:lnSpc>
              <a:spcBef>
                <a:spcPts val="260"/>
              </a:spcBef>
            </a:pPr>
            <a:r>
              <a:rPr sz="2000" spc="-5" dirty="0">
                <a:latin typeface="Times New Roman" panose="02020603050405020304"/>
                <a:cs typeface="Times New Roman" panose="02020603050405020304"/>
              </a:rPr>
              <a:t>ECE-4A.</a:t>
            </a:r>
            <a:endParaRPr sz="2000">
              <a:latin typeface="Times New Roman" panose="02020603050405020304"/>
              <a:cs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sp>
        <p:nvSpPr>
          <p:cNvPr id="142" name="Google Shape;142;p7"/>
          <p:cNvSpPr txBox="1"/>
          <p:nvPr>
            <p:ph type="title"/>
          </p:nvPr>
        </p:nvSpPr>
        <p:spPr>
          <a:xfrm>
            <a:off x="3856990" y="152400"/>
            <a:ext cx="3962400" cy="1143000"/>
          </a:xfrm>
          <a:prstGeom prst="rect">
            <a:avLst/>
          </a:prstGeom>
          <a:noFill/>
          <a:ln>
            <a:noFill/>
          </a:ln>
        </p:spPr>
        <p:txBody>
          <a:bodyPr spcFirstLastPara="1" wrap="square" lIns="103150" tIns="51575" rIns="103150" bIns="51575" anchor="ctr" anchorCtr="0">
            <a:normAutofit/>
          </a:bodyPr>
          <a:lstStyle/>
          <a:p>
            <a:pPr marL="0" lvl="0" indent="0" algn="l" rtl="0">
              <a:spcBef>
                <a:spcPts val="0"/>
              </a:spcBef>
              <a:spcAft>
                <a:spcPts val="0"/>
              </a:spcAft>
              <a:buClr>
                <a:schemeClr val="dk1"/>
              </a:buClr>
              <a:buSzPts val="2800"/>
              <a:buFont typeface="Times New Roman" panose="02020603050405020304"/>
              <a:buNone/>
            </a:pPr>
            <a:r>
              <a:rPr lang="en-US" sz="2800" b="1">
                <a:latin typeface="Times New Roman" panose="02020603050405020304"/>
                <a:ea typeface="Times New Roman" panose="02020603050405020304"/>
                <a:cs typeface="Times New Roman" panose="02020603050405020304"/>
                <a:sym typeface="Times New Roman" panose="02020603050405020304"/>
              </a:rPr>
              <a:t>BLOCK DIAGRAM</a:t>
            </a:r>
            <a:endParaRPr sz="2800" b="1">
              <a:latin typeface="Times New Roman" panose="02020603050405020304"/>
              <a:ea typeface="Times New Roman" panose="02020603050405020304"/>
              <a:cs typeface="Times New Roman" panose="02020603050405020304"/>
              <a:sym typeface="Times New Roman" panose="02020603050405020304"/>
            </a:endParaRPr>
          </a:p>
        </p:txBody>
      </p:sp>
      <p:sp>
        <p:nvSpPr>
          <p:cNvPr id="144" name="Google Shape;144;p7"/>
          <p:cNvSpPr/>
          <p:nvPr/>
        </p:nvSpPr>
        <p:spPr>
          <a:xfrm>
            <a:off x="1588" y="1300"/>
            <a:ext cx="184731" cy="39751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descr="BLOCK"/>
          <p:cNvPicPr>
            <a:picLocks noChangeAspect="1"/>
          </p:cNvPicPr>
          <p:nvPr/>
        </p:nvPicPr>
        <p:blipFill>
          <a:blip r:embed="rId1"/>
          <a:stretch>
            <a:fillRect/>
          </a:stretch>
        </p:blipFill>
        <p:spPr>
          <a:xfrm>
            <a:off x="2597785" y="1388110"/>
            <a:ext cx="6995795" cy="50685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 name="Google Shape;168;p8"/>
          <p:cNvSpPr txBox="1"/>
          <p:nvPr>
            <p:ph type="title"/>
          </p:nvPr>
        </p:nvSpPr>
        <p:spPr>
          <a:xfrm>
            <a:off x="2322830" y="71755"/>
            <a:ext cx="7116445" cy="1143000"/>
          </a:xfrm>
          <a:prstGeom prst="rect">
            <a:avLst/>
          </a:prstGeom>
          <a:noFill/>
          <a:ln>
            <a:noFill/>
          </a:ln>
        </p:spPr>
        <p:txBody>
          <a:bodyPr spcFirstLastPara="1" wrap="square" lIns="103150" tIns="51575" rIns="103150" bIns="51575" anchor="ctr" anchorCtr="0">
            <a:normAutofit/>
          </a:bodyPr>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a:t>
            </a:r>
            <a:r>
              <a:rPr 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BLOCK </a:t>
            </a: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a:t>
            </a:r>
            <a:r>
              <a:rPr 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DIAGRAM </a:t>
            </a: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a:t>
            </a:r>
            <a:r>
              <a:rPr 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DESCRIPTION</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9" name="Google Shape;169;p8"/>
          <p:cNvSpPr txBox="1"/>
          <p:nvPr>
            <p:ph type="body" idx="1"/>
          </p:nvPr>
        </p:nvSpPr>
        <p:spPr>
          <a:xfrm>
            <a:off x="610870" y="839470"/>
            <a:ext cx="10958830" cy="5680075"/>
          </a:xfrm>
          <a:prstGeom prst="rect">
            <a:avLst/>
          </a:prstGeom>
          <a:noFill/>
          <a:ln>
            <a:noFill/>
          </a:ln>
        </p:spPr>
        <p:txBody>
          <a:bodyPr spcFirstLastPara="1" wrap="square" lIns="103150" tIns="51575" rIns="103150" bIns="51575" anchor="t" anchorCtr="0">
            <a:noAutofit/>
          </a:bodyPr>
          <a:p>
            <a:pPr marL="386715" lvl="0" indent="-386715" algn="just" rtl="0">
              <a:lnSpc>
                <a:spcPct val="150000"/>
              </a:lnSpc>
              <a:spcBef>
                <a:spcPts val="0"/>
              </a:spcBef>
              <a:spcAft>
                <a:spcPts val="0"/>
              </a:spcAft>
              <a:buClr>
                <a:schemeClr val="dk1"/>
              </a:buClr>
              <a:buSzPct val="100000"/>
              <a:buChar char="•"/>
            </a:pPr>
            <a:r>
              <a:rPr lang="en-US" sz="2400" b="1">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rPr>
              <a:t>POWER SUPPLY</a:t>
            </a:r>
            <a:r>
              <a:rPr lang="en-US" sz="2400">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rPr>
              <a:t>: It is used to provide 5V DC Power to the kit. It is necessary for the functioning of the kit.</a:t>
            </a:r>
            <a:endParaRPr lang="en-US" sz="2400">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r>
              <a:rPr lang="en-US" sz="2400" b="1">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rPr>
              <a:t>ARDUINO UNO</a:t>
            </a:r>
            <a:r>
              <a:rPr lang="en-US" sz="2400">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rPr>
              <a:t>: It is used to provide required outputs from input signals. It has a predefined code that compares input signals with values in it and stimulates output response accordingly.</a:t>
            </a:r>
            <a:endParaRPr lang="en-US" sz="2400">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r>
              <a:rPr lang="en-US" sz="2400" b="1">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rPr>
              <a:t>GSM</a:t>
            </a:r>
            <a:r>
              <a:rPr lang="en-US" sz="2400">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rPr>
              <a:t>: It is used to send messages to the registered mobile number based on the conditions in the code. It is an output signal from Arduino.</a:t>
            </a:r>
            <a:endParaRPr lang="en-US" sz="2400">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r>
              <a:rPr lang="en-US" sz="2400" b="1">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rPr>
              <a:t>LIQUID CRYSTAL DISPLAY</a:t>
            </a:r>
            <a:r>
              <a:rPr lang="en-US" sz="2400">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rPr>
              <a:t>: It is used to display multiple characters. Based on the predefined code and input signal, it gets an input from Arduino to display the information.</a:t>
            </a:r>
            <a:endParaRPr lang="en-US" sz="2400">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endParaRPr lang="en-US" sz="2400">
              <a:solidFill>
                <a:schemeClr val="tx1">
                  <a:lumMod val="95000"/>
                  <a:lumOff val="5000"/>
                </a:schemeClr>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 name="Google Shape;169;p8"/>
          <p:cNvSpPr txBox="1"/>
          <p:nvPr>
            <p:ph type="body" idx="1"/>
          </p:nvPr>
        </p:nvSpPr>
        <p:spPr>
          <a:xfrm>
            <a:off x="610870" y="1113155"/>
            <a:ext cx="10970260" cy="5113020"/>
          </a:xfrm>
          <a:prstGeom prst="rect">
            <a:avLst/>
          </a:prstGeom>
          <a:noFill/>
          <a:ln>
            <a:noFill/>
          </a:ln>
        </p:spPr>
        <p:txBody>
          <a:bodyPr spcFirstLastPara="1" wrap="square" lIns="103150" tIns="51575" rIns="103150" bIns="51575" anchor="t" anchorCtr="0">
            <a:normAutofit/>
          </a:bodyPr>
          <a:p>
            <a:pPr marL="386715" lvl="0" indent="-386715" algn="just" rtl="0">
              <a:lnSpc>
                <a:spcPct val="150000"/>
              </a:lnSpc>
              <a:spcBef>
                <a:spcPts val="0"/>
              </a:spcBef>
              <a:spcAft>
                <a:spcPts val="0"/>
              </a:spcAft>
              <a:buClr>
                <a:schemeClr val="dk1"/>
              </a:buClr>
              <a:buSzPct val="100000"/>
              <a:buChar char="•"/>
            </a:pPr>
            <a:r>
              <a:rPr sz="2400" b="1">
                <a:solidFill>
                  <a:schemeClr val="tx1"/>
                </a:solidFill>
                <a:latin typeface="Times New Roman" panose="02020603050405020304"/>
                <a:ea typeface="Times New Roman" panose="02020603050405020304"/>
                <a:cs typeface="Times New Roman" panose="02020603050405020304"/>
                <a:sym typeface="Times New Roman" panose="02020603050405020304"/>
              </a:rPr>
              <a:t>PH SENSOR</a:t>
            </a: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 It is one of the most essential tools that's typically used for water measurements. This type of sensor is able to measure the amount of alkalinity and acidity in water and other solutions.</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r>
              <a:rPr sz="2400" b="1">
                <a:solidFill>
                  <a:schemeClr val="tx1"/>
                </a:solidFill>
                <a:latin typeface="Times New Roman" panose="02020603050405020304"/>
                <a:ea typeface="Times New Roman" panose="02020603050405020304"/>
                <a:cs typeface="Times New Roman" panose="02020603050405020304"/>
                <a:sym typeface="Times New Roman" panose="02020603050405020304"/>
              </a:rPr>
              <a:t>TURBIDITY SENSOR</a:t>
            </a: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 The turbidity probe works by sending a light beam into the water to be tested. This light will then be scattered by any suspended particles.</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r>
              <a:rPr sz="2400" b="1">
                <a:solidFill>
                  <a:schemeClr val="tx1"/>
                </a:solidFill>
                <a:latin typeface="Times New Roman" panose="02020603050405020304"/>
                <a:ea typeface="Times New Roman" panose="02020603050405020304"/>
                <a:cs typeface="Times New Roman" panose="02020603050405020304"/>
                <a:sym typeface="Times New Roman" panose="02020603050405020304"/>
              </a:rPr>
              <a:t>WIFI IOT MODULE</a:t>
            </a: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   ESP8266 is a low-cost Wi-Fi microchip, with a full TCP/IP stack and microcontroller capability &amp; a Serial/UART to WiFi module is a great way to connect  Arduino Uno to a WiFi network.</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 name="Google Shape;168;p8"/>
          <p:cNvSpPr txBox="1"/>
          <p:nvPr>
            <p:ph type="title"/>
          </p:nvPr>
        </p:nvSpPr>
        <p:spPr>
          <a:xfrm>
            <a:off x="2322830" y="71755"/>
            <a:ext cx="7116445" cy="1143000"/>
          </a:xfrm>
          <a:prstGeom prst="rect">
            <a:avLst/>
          </a:prstGeom>
          <a:noFill/>
          <a:ln>
            <a:noFill/>
          </a:ln>
        </p:spPr>
        <p:txBody>
          <a:bodyPr spcFirstLastPara="1" wrap="square" lIns="103150" tIns="51575" rIns="103150" bIns="51575" anchor="ctr" anchorCtr="0">
            <a:normAutofit/>
          </a:bodyPr>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a:t>
            </a:r>
            <a:r>
              <a:rPr 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BLOCK </a:t>
            </a: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a:t>
            </a:r>
            <a:r>
              <a:rPr 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DIAGRAM </a:t>
            </a: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a:t>
            </a:r>
            <a:r>
              <a:rPr 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DESCRIPTION</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 name="Google Shape;168;p8"/>
          <p:cNvSpPr txBox="1"/>
          <p:nvPr>
            <p:ph type="title"/>
          </p:nvPr>
        </p:nvSpPr>
        <p:spPr>
          <a:xfrm>
            <a:off x="2322830" y="71755"/>
            <a:ext cx="7116445" cy="1143000"/>
          </a:xfrm>
          <a:prstGeom prst="rect">
            <a:avLst/>
          </a:prstGeom>
          <a:noFill/>
          <a:ln>
            <a:noFill/>
          </a:ln>
        </p:spPr>
        <p:txBody>
          <a:bodyPr spcFirstLastPara="1" wrap="square" lIns="103150" tIns="51575" rIns="103150" bIns="51575" anchor="ctr" anchorCtr="0">
            <a:normAutofit/>
          </a:bodyPr>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HARDWARE COMPONENTS</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 name="Google Shape;169;p8"/>
          <p:cNvSpPr txBox="1"/>
          <p:nvPr>
            <p:ph type="body" idx="1"/>
          </p:nvPr>
        </p:nvSpPr>
        <p:spPr>
          <a:xfrm>
            <a:off x="1063625" y="1214755"/>
            <a:ext cx="6812280" cy="5113020"/>
          </a:xfrm>
          <a:prstGeom prst="rect">
            <a:avLst/>
          </a:prstGeom>
          <a:noFill/>
          <a:ln>
            <a:noFill/>
          </a:ln>
        </p:spPr>
        <p:txBody>
          <a:bodyPr spcFirstLastPara="1" wrap="square" lIns="103150" tIns="51575" rIns="103150" bIns="51575" anchor="t" anchorCtr="0">
            <a:normAutofit/>
          </a:bodyPr>
          <a:p>
            <a:pPr marL="386715" lvl="0" indent="-386715" algn="just" rtl="0">
              <a:lnSpc>
                <a:spcPct val="150000"/>
              </a:lnSpc>
              <a:spcBef>
                <a:spcPts val="0"/>
              </a:spcBef>
              <a:spcAft>
                <a:spcPts val="0"/>
              </a:spcAft>
              <a:buClr>
                <a:schemeClr val="dk1"/>
              </a:buClr>
              <a:buSzPct val="100000"/>
              <a:buChar char="•"/>
            </a:pPr>
            <a:r>
              <a:rPr lang="en-IN" sz="2400" b="1">
                <a:solidFill>
                  <a:schemeClr val="tx1"/>
                </a:solidFill>
                <a:latin typeface="Times New Roman" panose="02020603050405020304"/>
                <a:ea typeface="Times New Roman" panose="02020603050405020304"/>
                <a:cs typeface="Times New Roman" panose="02020603050405020304"/>
                <a:sym typeface="Times New Roman" panose="02020603050405020304"/>
              </a:rPr>
              <a:t>POWER SUPPLY</a:t>
            </a:r>
            <a:endParaRPr lang="en-IN" sz="2400" b="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r>
              <a:rPr lang="en-IN" sz="2400" b="1">
                <a:solidFill>
                  <a:schemeClr val="tx1"/>
                </a:solidFill>
                <a:latin typeface="Times New Roman" panose="02020603050405020304"/>
                <a:ea typeface="Times New Roman" panose="02020603050405020304"/>
                <a:cs typeface="Times New Roman" panose="02020603050405020304"/>
                <a:sym typeface="Times New Roman" panose="02020603050405020304"/>
              </a:rPr>
              <a:t>ARDUINO</a:t>
            </a:r>
            <a:endParaRPr sz="2400" b="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r>
              <a:rPr sz="2400" b="1">
                <a:solidFill>
                  <a:schemeClr val="tx1"/>
                </a:solidFill>
                <a:latin typeface="Times New Roman" panose="02020603050405020304"/>
                <a:ea typeface="Times New Roman" panose="02020603050405020304"/>
                <a:cs typeface="Times New Roman" panose="02020603050405020304"/>
                <a:sym typeface="Times New Roman" panose="02020603050405020304"/>
              </a:rPr>
              <a:t>PH SENSOR</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r>
              <a:rPr sz="2400" b="1">
                <a:solidFill>
                  <a:schemeClr val="tx1"/>
                </a:solidFill>
                <a:latin typeface="Times New Roman" panose="02020603050405020304"/>
                <a:ea typeface="Times New Roman" panose="02020603050405020304"/>
                <a:cs typeface="Times New Roman" panose="02020603050405020304"/>
                <a:sym typeface="Times New Roman" panose="02020603050405020304"/>
              </a:rPr>
              <a:t>TURBIDITY SENSOR</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r>
              <a:rPr sz="2400" b="1">
                <a:solidFill>
                  <a:schemeClr val="tx1"/>
                </a:solidFill>
                <a:latin typeface="Times New Roman" panose="02020603050405020304"/>
                <a:ea typeface="Times New Roman" panose="02020603050405020304"/>
                <a:cs typeface="Times New Roman" panose="02020603050405020304"/>
                <a:sym typeface="Times New Roman" panose="02020603050405020304"/>
              </a:rPr>
              <a:t>WIFI IOT MODULE</a:t>
            </a:r>
            <a:endParaRPr sz="2400" b="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r>
              <a:rPr lang="en-IN" sz="2400" b="1">
                <a:solidFill>
                  <a:schemeClr val="tx1"/>
                </a:solidFill>
                <a:latin typeface="Times New Roman" panose="02020603050405020304"/>
                <a:ea typeface="Times New Roman" panose="02020603050405020304"/>
                <a:cs typeface="Times New Roman" panose="02020603050405020304"/>
                <a:sym typeface="Times New Roman" panose="02020603050405020304"/>
              </a:rPr>
              <a:t>GSM</a:t>
            </a:r>
            <a:endParaRPr lang="en-IN" sz="2400" b="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ct val="100000"/>
              <a:buChar char="•"/>
            </a:pPr>
            <a:r>
              <a:rPr lang="en-IN" sz="2400" b="1">
                <a:solidFill>
                  <a:schemeClr val="tx1"/>
                </a:solidFill>
                <a:latin typeface="Times New Roman" panose="02020603050405020304"/>
                <a:ea typeface="Times New Roman" panose="02020603050405020304"/>
                <a:cs typeface="Times New Roman" panose="02020603050405020304"/>
                <a:sym typeface="Times New Roman" panose="02020603050405020304"/>
              </a:rPr>
              <a:t>LCD</a:t>
            </a:r>
            <a:endParaRPr lang="en-IN" sz="2400" b="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 name="Google Shape;168;p8"/>
          <p:cNvSpPr txBox="1"/>
          <p:nvPr>
            <p:ph type="title"/>
          </p:nvPr>
        </p:nvSpPr>
        <p:spPr>
          <a:xfrm>
            <a:off x="243840" y="83820"/>
            <a:ext cx="7116445" cy="1143000"/>
          </a:xfrm>
          <a:prstGeom prst="rect">
            <a:avLst/>
          </a:prstGeom>
          <a:noFill/>
          <a:ln>
            <a:noFill/>
          </a:ln>
        </p:spPr>
        <p:txBody>
          <a:bodyPr spcFirstLastPara="1" wrap="square" lIns="103150" tIns="51575" rIns="103150" bIns="51575" anchor="ctr" anchorCtr="0">
            <a:normAutofit/>
          </a:bodyPr>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POWER SUPPLY:</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 name="Content Placeholder 5" descr="Blank diagram"/>
          <p:cNvPicPr>
            <a:picLocks noChangeAspect="1"/>
          </p:cNvPicPr>
          <p:nvPr>
            <p:ph idx="1"/>
          </p:nvPr>
        </p:nvPicPr>
        <p:blipFill>
          <a:blip r:embed="rId1"/>
          <a:stretch>
            <a:fillRect/>
          </a:stretch>
        </p:blipFill>
        <p:spPr>
          <a:xfrm>
            <a:off x="724535" y="2329180"/>
            <a:ext cx="10742295" cy="2200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 name="Google Shape;168;p8"/>
          <p:cNvSpPr txBox="1"/>
          <p:nvPr>
            <p:ph type="title"/>
          </p:nvPr>
        </p:nvSpPr>
        <p:spPr>
          <a:xfrm>
            <a:off x="243840" y="83820"/>
            <a:ext cx="7116445" cy="1143000"/>
          </a:xfrm>
          <a:prstGeom prst="rect">
            <a:avLst/>
          </a:prstGeom>
          <a:noFill/>
          <a:ln>
            <a:noFill/>
          </a:ln>
        </p:spPr>
        <p:txBody>
          <a:bodyPr spcFirstLastPara="1" wrap="square" lIns="103150" tIns="51575" rIns="103150" bIns="51575" anchor="ctr" anchorCtr="0">
            <a:normAutofit/>
          </a:bodyPr>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ARDUINO:</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Content Placeholder 2" descr="ArduinoUno"/>
          <p:cNvPicPr>
            <a:picLocks noChangeAspect="1"/>
          </p:cNvPicPr>
          <p:nvPr>
            <p:ph idx="1"/>
          </p:nvPr>
        </p:nvPicPr>
        <p:blipFill>
          <a:blip r:embed="rId1"/>
          <a:stretch>
            <a:fillRect/>
          </a:stretch>
        </p:blipFill>
        <p:spPr>
          <a:xfrm>
            <a:off x="1832610" y="1226820"/>
            <a:ext cx="8526145" cy="4730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 name="Google Shape;168;p8"/>
          <p:cNvSpPr txBox="1"/>
          <p:nvPr>
            <p:ph type="title"/>
          </p:nvPr>
        </p:nvSpPr>
        <p:spPr>
          <a:prstGeom prst="rect">
            <a:avLst/>
          </a:prstGeom>
          <a:noFill/>
          <a:ln>
            <a:noFill/>
          </a:ln>
        </p:spPr>
        <p:txBody>
          <a:bodyPr spcFirstLastPara="1" wrap="square" lIns="103150" tIns="51575" rIns="103150" bIns="51575" anchor="ctr" anchorCtr="0">
            <a:normAutofit/>
          </a:bodyPr>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PH SENSOR:</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 name="Google Shape;106;p3"/>
          <p:cNvSpPr txBox="1"/>
          <p:nvPr/>
        </p:nvSpPr>
        <p:spPr>
          <a:xfrm>
            <a:off x="610235" y="1306830"/>
            <a:ext cx="6750050" cy="4526280"/>
          </a:xfrm>
          <a:prstGeom prst="rect">
            <a:avLst/>
          </a:prstGeom>
          <a:noFill/>
          <a:ln>
            <a:noFill/>
          </a:ln>
        </p:spPr>
        <p:txBody>
          <a:bodyPr vert="horz" wrap="square" lIns="103150" tIns="51575" rIns="103150" bIns="515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rtl="0">
              <a:lnSpc>
                <a:spcPct val="150000"/>
              </a:lnSpc>
              <a:spcBef>
                <a:spcPts val="0"/>
              </a:spcBef>
              <a:spcAft>
                <a:spcPts val="0"/>
              </a:spcAft>
              <a:buClr>
                <a:schemeClr val="dk1"/>
              </a:buClr>
              <a:buSzPts val="2000"/>
              <a:buNone/>
            </a:pPr>
            <a:endParaRPr lang="en-IN" sz="2400">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Content Placeholder 2" descr="Three-Way-Soil-Meter-For-Moisture-Light-Intensity-and-pH-Testing-Meter-8-768x768-800x800"/>
          <p:cNvPicPr>
            <a:picLocks noChangeAspect="1"/>
          </p:cNvPicPr>
          <p:nvPr>
            <p:ph sz="half" idx="1"/>
          </p:nvPr>
        </p:nvPicPr>
        <p:blipFill>
          <a:blip r:embed="rId1"/>
          <a:stretch>
            <a:fillRect/>
          </a:stretch>
        </p:blipFill>
        <p:spPr>
          <a:xfrm>
            <a:off x="158750" y="1421765"/>
            <a:ext cx="4362450" cy="4351655"/>
          </a:xfrm>
          <a:prstGeom prst="rect">
            <a:avLst/>
          </a:prstGeom>
        </p:spPr>
      </p:pic>
      <p:sp>
        <p:nvSpPr>
          <p:cNvPr id="6" name="Google Shape;168;p8"/>
          <p:cNvSpPr txBox="1"/>
          <p:nvPr/>
        </p:nvSpPr>
        <p:spPr>
          <a:xfrm>
            <a:off x="4820920" y="5773420"/>
            <a:ext cx="6466840" cy="996315"/>
          </a:xfrm>
          <a:prstGeom prst="rect">
            <a:avLst/>
          </a:prstGeom>
          <a:noFill/>
          <a:ln>
            <a:noFill/>
          </a:ln>
        </p:spPr>
        <p:txBody>
          <a:bodyPr vert="horz" wrap="square" lIns="103150" tIns="51575" rIns="103150" bIns="515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just" rtl="0">
              <a:spcBef>
                <a:spcPts val="0"/>
              </a:spcBef>
              <a:spcAft>
                <a:spcPts val="0"/>
              </a:spcAft>
              <a:buClr>
                <a:schemeClr val="dk1"/>
              </a:buClr>
              <a:buSzPts val="2800"/>
              <a:buFont typeface="Times New Roman" panose="02020603050405020304"/>
              <a:buNone/>
            </a:pPr>
            <a:r>
              <a:rPr lang="en-IN" altLang="en-US" sz="2800">
                <a:solidFill>
                  <a:schemeClr val="tx1"/>
                </a:solidFill>
                <a:latin typeface="Times New Roman" panose="02020603050405020304"/>
                <a:ea typeface="Times New Roman" panose="02020603050405020304"/>
                <a:cs typeface="Times New Roman" panose="02020603050405020304"/>
                <a:sym typeface="Times New Roman" panose="02020603050405020304"/>
              </a:rPr>
              <a:t> Interfacing of PH Sensor with Arduino</a:t>
            </a:r>
            <a:endParaRPr lang="en-IN" altLang="en-US" sz="28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Content Placeholder 3" descr="C:\Users\kanik\Desktop\asasa_00.jpgasasa_00"/>
          <p:cNvPicPr>
            <a:picLocks noChangeAspect="1"/>
          </p:cNvPicPr>
          <p:nvPr>
            <p:ph sz="half" idx="2"/>
          </p:nvPr>
        </p:nvPicPr>
        <p:blipFill>
          <a:blip r:embed="rId2"/>
          <a:srcRect/>
          <a:stretch>
            <a:fillRect/>
          </a:stretch>
        </p:blipFill>
        <p:spPr>
          <a:xfrm>
            <a:off x="4164330" y="1821815"/>
            <a:ext cx="7720330" cy="35147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arduino-turbidity-sensor-connection"/>
          <p:cNvPicPr>
            <a:picLocks noChangeAspect="1"/>
          </p:cNvPicPr>
          <p:nvPr>
            <p:ph sz="half" idx="1"/>
          </p:nvPr>
        </p:nvPicPr>
        <p:blipFill>
          <a:blip r:embed="rId1"/>
          <a:stretch>
            <a:fillRect/>
          </a:stretch>
        </p:blipFill>
        <p:spPr>
          <a:xfrm>
            <a:off x="389890" y="1116330"/>
            <a:ext cx="4464685" cy="4351655"/>
          </a:xfrm>
          <a:prstGeom prst="rect">
            <a:avLst/>
          </a:prstGeom>
        </p:spPr>
      </p:pic>
      <p:sp>
        <p:nvSpPr>
          <p:cNvPr id="168" name="Google Shape;168;p8"/>
          <p:cNvSpPr txBox="1"/>
          <p:nvPr/>
        </p:nvSpPr>
        <p:spPr>
          <a:xfrm>
            <a:off x="0" y="113030"/>
            <a:ext cx="4854575" cy="1325880"/>
          </a:xfrm>
          <a:prstGeom prst="rect">
            <a:avLst/>
          </a:prstGeom>
          <a:noFill/>
          <a:ln>
            <a:noFill/>
          </a:ln>
        </p:spPr>
        <p:txBody>
          <a:bodyPr vert="horz" wrap="square" lIns="103150" tIns="51575" rIns="103150" bIns="515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TURBIDITY SENSOR:</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Google Shape;168;p8"/>
          <p:cNvSpPr txBox="1"/>
          <p:nvPr/>
        </p:nvSpPr>
        <p:spPr>
          <a:xfrm>
            <a:off x="5005070" y="5861685"/>
            <a:ext cx="6856730" cy="996315"/>
          </a:xfrm>
          <a:prstGeom prst="rect">
            <a:avLst/>
          </a:prstGeom>
          <a:noFill/>
          <a:ln>
            <a:noFill/>
          </a:ln>
        </p:spPr>
        <p:txBody>
          <a:bodyPr vert="horz" wrap="square" lIns="103150" tIns="51575" rIns="103150" bIns="515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just" rtl="0">
              <a:spcBef>
                <a:spcPts val="0"/>
              </a:spcBef>
              <a:spcAft>
                <a:spcPts val="0"/>
              </a:spcAft>
              <a:buClr>
                <a:schemeClr val="dk1"/>
              </a:buClr>
              <a:buSzPts val="2800"/>
              <a:buFont typeface="Times New Roman" panose="02020603050405020304"/>
              <a:buNone/>
            </a:pPr>
            <a:r>
              <a:rPr lang="en-IN" altLang="en-US" sz="2800">
                <a:solidFill>
                  <a:schemeClr val="tx1"/>
                </a:solidFill>
                <a:latin typeface="Times New Roman" panose="02020603050405020304"/>
                <a:ea typeface="Times New Roman" panose="02020603050405020304"/>
                <a:cs typeface="Times New Roman" panose="02020603050405020304"/>
                <a:sym typeface="Times New Roman" panose="02020603050405020304"/>
              </a:rPr>
              <a:t> Interfacing of Turbidity Sensor with Arduino</a:t>
            </a:r>
            <a:endParaRPr lang="en-IN" altLang="en-US" sz="28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Content Placeholder 2" descr="tur_1.0000000"/>
          <p:cNvPicPr>
            <a:picLocks noChangeAspect="1"/>
          </p:cNvPicPr>
          <p:nvPr>
            <p:ph sz="half" idx="2"/>
          </p:nvPr>
        </p:nvPicPr>
        <p:blipFill>
          <a:blip r:embed="rId2"/>
          <a:srcRect l="5086" t="27613" r="21140" b="18493"/>
          <a:stretch>
            <a:fillRect/>
          </a:stretch>
        </p:blipFill>
        <p:spPr>
          <a:xfrm>
            <a:off x="5120005" y="1634490"/>
            <a:ext cx="7071995" cy="39922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ESP8266-Pinout"/>
          <p:cNvPicPr>
            <a:picLocks noChangeAspect="1"/>
          </p:cNvPicPr>
          <p:nvPr>
            <p:ph sz="half" idx="1"/>
          </p:nvPr>
        </p:nvPicPr>
        <p:blipFill>
          <a:blip r:embed="rId1"/>
          <a:stretch>
            <a:fillRect/>
          </a:stretch>
        </p:blipFill>
        <p:spPr>
          <a:xfrm>
            <a:off x="142240" y="2442845"/>
            <a:ext cx="3567430" cy="2636520"/>
          </a:xfrm>
          <a:prstGeom prst="rect">
            <a:avLst/>
          </a:prstGeom>
        </p:spPr>
      </p:pic>
      <p:sp>
        <p:nvSpPr>
          <p:cNvPr id="168" name="Google Shape;168;p8"/>
          <p:cNvSpPr txBox="1"/>
          <p:nvPr/>
        </p:nvSpPr>
        <p:spPr>
          <a:xfrm>
            <a:off x="0" y="113030"/>
            <a:ext cx="4854575" cy="1325880"/>
          </a:xfrm>
          <a:prstGeom prst="rect">
            <a:avLst/>
          </a:prstGeom>
          <a:noFill/>
          <a:ln>
            <a:noFill/>
          </a:ln>
        </p:spPr>
        <p:txBody>
          <a:bodyPr vert="horz" wrap="square" lIns="103150" tIns="51575" rIns="103150" bIns="515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WIFI IOT MODULE:</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Google Shape;168;p8"/>
          <p:cNvSpPr txBox="1"/>
          <p:nvPr/>
        </p:nvSpPr>
        <p:spPr>
          <a:xfrm>
            <a:off x="4284345" y="5776595"/>
            <a:ext cx="6856730" cy="996315"/>
          </a:xfrm>
          <a:prstGeom prst="rect">
            <a:avLst/>
          </a:prstGeom>
          <a:noFill/>
          <a:ln>
            <a:noFill/>
          </a:ln>
        </p:spPr>
        <p:txBody>
          <a:bodyPr vert="horz" wrap="square" lIns="103150" tIns="51575" rIns="103150" bIns="515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just" rtl="0">
              <a:spcBef>
                <a:spcPts val="0"/>
              </a:spcBef>
              <a:spcAft>
                <a:spcPts val="0"/>
              </a:spcAft>
              <a:buClr>
                <a:schemeClr val="dk1"/>
              </a:buClr>
              <a:buSzPts val="2800"/>
              <a:buFont typeface="Times New Roman" panose="02020603050405020304"/>
              <a:buNone/>
            </a:pPr>
            <a:r>
              <a:rPr lang="en-IN" altLang="en-US" sz="2800">
                <a:solidFill>
                  <a:schemeClr val="tx1"/>
                </a:solidFill>
                <a:latin typeface="Times New Roman" panose="02020603050405020304"/>
                <a:ea typeface="Times New Roman" panose="02020603050405020304"/>
                <a:cs typeface="Times New Roman" panose="02020603050405020304"/>
                <a:sym typeface="Times New Roman" panose="02020603050405020304"/>
              </a:rPr>
              <a:t> Interfacing of Wifi Iot Module with Arduino</a:t>
            </a:r>
            <a:endParaRPr lang="en-IN" altLang="en-US" sz="28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Content Placeholder 3" descr="C:\Users\kanik\Desktop\wifi\wifi_00.pngwifi_00"/>
          <p:cNvPicPr>
            <a:picLocks noChangeAspect="1"/>
          </p:cNvPicPr>
          <p:nvPr>
            <p:ph sz="half" idx="2"/>
          </p:nvPr>
        </p:nvPicPr>
        <p:blipFill>
          <a:blip r:embed="rId2"/>
          <a:srcRect/>
          <a:stretch>
            <a:fillRect/>
          </a:stretch>
        </p:blipFill>
        <p:spPr>
          <a:xfrm>
            <a:off x="4344670" y="1454785"/>
            <a:ext cx="7312660" cy="42995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 name="Google Shape;168;p8"/>
          <p:cNvSpPr txBox="1"/>
          <p:nvPr/>
        </p:nvSpPr>
        <p:spPr>
          <a:xfrm>
            <a:off x="501650" y="149860"/>
            <a:ext cx="2090420" cy="1325880"/>
          </a:xfrm>
          <a:prstGeom prst="rect">
            <a:avLst/>
          </a:prstGeom>
          <a:noFill/>
          <a:ln>
            <a:noFill/>
          </a:ln>
        </p:spPr>
        <p:txBody>
          <a:bodyPr vert="horz" wrap="square" lIns="103150" tIns="51575" rIns="103150" bIns="515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GSM:</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Google Shape;168;p8"/>
          <p:cNvSpPr txBox="1"/>
          <p:nvPr/>
        </p:nvSpPr>
        <p:spPr>
          <a:xfrm>
            <a:off x="5726430" y="5616575"/>
            <a:ext cx="5278755" cy="996315"/>
          </a:xfrm>
          <a:prstGeom prst="rect">
            <a:avLst/>
          </a:prstGeom>
          <a:noFill/>
          <a:ln>
            <a:noFill/>
          </a:ln>
        </p:spPr>
        <p:txBody>
          <a:bodyPr vert="horz" wrap="square" lIns="103150" tIns="51575" rIns="103150" bIns="515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just" rtl="0">
              <a:spcBef>
                <a:spcPts val="0"/>
              </a:spcBef>
              <a:spcAft>
                <a:spcPts val="0"/>
              </a:spcAft>
              <a:buClr>
                <a:schemeClr val="dk1"/>
              </a:buClr>
              <a:buSzPts val="2800"/>
              <a:buFont typeface="Times New Roman" panose="02020603050405020304"/>
              <a:buNone/>
            </a:pPr>
            <a:r>
              <a:rPr lang="en-IN" altLang="en-US" sz="2800">
                <a:solidFill>
                  <a:schemeClr val="tx1"/>
                </a:solidFill>
                <a:latin typeface="Times New Roman" panose="02020603050405020304"/>
                <a:ea typeface="Times New Roman" panose="02020603050405020304"/>
                <a:cs typeface="Times New Roman" panose="02020603050405020304"/>
                <a:sym typeface="Times New Roman" panose="02020603050405020304"/>
              </a:rPr>
              <a:t> Interfacing of GSM with Arduino</a:t>
            </a:r>
            <a:endParaRPr lang="en-IN" altLang="en-US" sz="28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Content Placeholder 2" descr="C:\Users\kanik\Desktop\print(1)\print_00.pngprint_00"/>
          <p:cNvPicPr>
            <a:picLocks noChangeAspect="1"/>
          </p:cNvPicPr>
          <p:nvPr>
            <p:ph sz="half" idx="2"/>
          </p:nvPr>
        </p:nvPicPr>
        <p:blipFill>
          <a:blip r:embed="rId1"/>
          <a:srcRect l="4778" t="20456" r="31441" b="19517"/>
          <a:stretch>
            <a:fillRect/>
          </a:stretch>
        </p:blipFill>
        <p:spPr>
          <a:xfrm>
            <a:off x="5259705" y="1206500"/>
            <a:ext cx="6481445" cy="4283075"/>
          </a:xfrm>
          <a:prstGeom prst="rect">
            <a:avLst/>
          </a:prstGeom>
        </p:spPr>
      </p:pic>
      <p:pic>
        <p:nvPicPr>
          <p:cNvPr id="8" name="Content Placeholder 7" descr="GSMV4_0_Narration_1_Research_Design_Lab"/>
          <p:cNvPicPr>
            <a:picLocks noChangeAspect="1"/>
          </p:cNvPicPr>
          <p:nvPr>
            <p:ph sz="half" idx="1"/>
          </p:nvPr>
        </p:nvPicPr>
        <p:blipFill>
          <a:blip r:embed="rId2"/>
          <a:stretch>
            <a:fillRect/>
          </a:stretch>
        </p:blipFill>
        <p:spPr>
          <a:xfrm>
            <a:off x="563880" y="1474470"/>
            <a:ext cx="4605020" cy="46050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 name="Google Shape;99;p2"/>
          <p:cNvSpPr txBox="1"/>
          <p:nvPr>
            <p:ph type="ctrTitle"/>
          </p:nvPr>
        </p:nvSpPr>
        <p:spPr>
          <a:xfrm>
            <a:off x="231775" y="244475"/>
            <a:ext cx="11729085" cy="1351915"/>
          </a:xfrm>
          <a:prstGeom prst="rect">
            <a:avLst/>
          </a:prstGeom>
          <a:noFill/>
          <a:ln>
            <a:noFill/>
          </a:ln>
        </p:spPr>
        <p:txBody>
          <a:bodyPr spcFirstLastPara="1" wrap="square" lIns="103150" tIns="51575" rIns="103150" bIns="51575" anchor="ctr" anchorCtr="0">
            <a:normAutofit/>
          </a:bodyPr>
          <a:p>
            <a:pPr marL="0" lvl="0" indent="0" algn="ctr" rtl="0">
              <a:lnSpc>
                <a:spcPct val="200000"/>
              </a:lnSpc>
              <a:spcBef>
                <a:spcPts val="0"/>
              </a:spcBef>
              <a:spcAft>
                <a:spcPts val="0"/>
              </a:spcAft>
              <a:buClr>
                <a:schemeClr val="dk1"/>
              </a:buClr>
              <a:buSzPct val="100000"/>
              <a:buFont typeface="Times New Roman" panose="02020603050405020304"/>
              <a:buNone/>
            </a:pPr>
            <a:r>
              <a:rPr lang="en-IN" altLang="en-US" sz="311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INTRODUCTION</a:t>
            </a:r>
            <a:endParaRPr lang="en-IN" altLang="en-US" sz="311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 name="Google Shape;106;p3"/>
          <p:cNvSpPr txBox="1"/>
          <p:nvPr>
            <p:ph type="body" idx="1"/>
          </p:nvPr>
        </p:nvSpPr>
        <p:spPr>
          <a:xfrm>
            <a:off x="610711" y="1873887"/>
            <a:ext cx="10969943" cy="4525963"/>
          </a:xfrm>
          <a:prstGeom prst="rect">
            <a:avLst/>
          </a:prstGeom>
          <a:noFill/>
          <a:ln>
            <a:noFill/>
          </a:ln>
        </p:spPr>
        <p:txBody>
          <a:bodyPr spcFirstLastPara="1" wrap="square" lIns="103150" tIns="51575" rIns="103150" bIns="51575" anchor="t" anchorCtr="0">
            <a:noAutofit/>
          </a:bodyPr>
          <a:p>
            <a:pPr marL="386715" lvl="0" indent="-386715" algn="just" rtl="0">
              <a:lnSpc>
                <a:spcPct val="150000"/>
              </a:lnSpc>
              <a:spcBef>
                <a:spcPts val="0"/>
              </a:spcBef>
              <a:spcAft>
                <a:spcPts val="0"/>
              </a:spcAft>
              <a:buClr>
                <a:schemeClr val="dk1"/>
              </a:buClr>
              <a:buSzPts val="2000"/>
              <a:buChar char="•"/>
            </a:pP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Monitoring provides the objective evidence necessary to make decisions on managing water quality today and in the future.</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ts val="2000"/>
              <a:buChar char="•"/>
            </a:pP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Analysis based on monitoring data helps lawmakers and water managers measure the effectiveness of water policies, determine if water quality is getting better or worse, and formulating new policies to better protect human health and the environment. </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ts val="2000"/>
              <a:buChar char="•"/>
            </a:pP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 Providing accurate and timely information on the quality of water by finding Comparative data between PH &amp; Turbidity in relation to water quality standards</a:t>
            </a:r>
            <a:r>
              <a:rPr lang="en-IN" sz="2400">
                <a:solidFill>
                  <a:schemeClr val="tx1"/>
                </a:solidFill>
                <a:latin typeface="Times New Roman" panose="02020603050405020304"/>
                <a:ea typeface="Times New Roman" panose="02020603050405020304"/>
                <a:cs typeface="Times New Roman" panose="02020603050405020304"/>
                <a:sym typeface="Times New Roman" panose="02020603050405020304"/>
              </a:rPr>
              <a:t>.</a:t>
            </a:r>
            <a:endParaRPr lang="en-IN"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16X2-LCD-Pinout-diagram-Pic-Microcontroller-tutorial"/>
          <p:cNvPicPr>
            <a:picLocks noChangeAspect="1"/>
          </p:cNvPicPr>
          <p:nvPr>
            <p:ph sz="half" idx="1"/>
          </p:nvPr>
        </p:nvPicPr>
        <p:blipFill>
          <a:blip r:embed="rId1"/>
          <a:stretch>
            <a:fillRect/>
          </a:stretch>
        </p:blipFill>
        <p:spPr>
          <a:xfrm>
            <a:off x="80010" y="1769110"/>
            <a:ext cx="5181600" cy="3319780"/>
          </a:xfrm>
          <a:prstGeom prst="rect">
            <a:avLst/>
          </a:prstGeom>
        </p:spPr>
      </p:pic>
      <p:sp>
        <p:nvSpPr>
          <p:cNvPr id="168" name="Google Shape;168;p8"/>
          <p:cNvSpPr txBox="1"/>
          <p:nvPr/>
        </p:nvSpPr>
        <p:spPr>
          <a:xfrm>
            <a:off x="501650" y="149860"/>
            <a:ext cx="2090420" cy="1325880"/>
          </a:xfrm>
          <a:prstGeom prst="rect">
            <a:avLst/>
          </a:prstGeom>
          <a:noFill/>
          <a:ln>
            <a:noFill/>
          </a:ln>
        </p:spPr>
        <p:txBody>
          <a:bodyPr vert="horz" wrap="square" lIns="103150" tIns="51575" rIns="103150" bIns="515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LCD:</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Google Shape;168;p8"/>
          <p:cNvSpPr txBox="1"/>
          <p:nvPr/>
        </p:nvSpPr>
        <p:spPr>
          <a:xfrm>
            <a:off x="5726430" y="5616575"/>
            <a:ext cx="5278755" cy="996315"/>
          </a:xfrm>
          <a:prstGeom prst="rect">
            <a:avLst/>
          </a:prstGeom>
          <a:noFill/>
          <a:ln>
            <a:noFill/>
          </a:ln>
        </p:spPr>
        <p:txBody>
          <a:bodyPr vert="horz" wrap="square" lIns="103150" tIns="51575" rIns="103150" bIns="515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just" rtl="0">
              <a:spcBef>
                <a:spcPts val="0"/>
              </a:spcBef>
              <a:spcAft>
                <a:spcPts val="0"/>
              </a:spcAft>
              <a:buClr>
                <a:schemeClr val="dk1"/>
              </a:buClr>
              <a:buSzPts val="2800"/>
              <a:buFont typeface="Times New Roman" panose="02020603050405020304"/>
              <a:buNone/>
            </a:pPr>
            <a:r>
              <a:rPr lang="en-IN" altLang="en-US" sz="2800">
                <a:solidFill>
                  <a:schemeClr val="tx1"/>
                </a:solidFill>
                <a:latin typeface="Times New Roman" panose="02020603050405020304"/>
                <a:ea typeface="Times New Roman" panose="02020603050405020304"/>
                <a:cs typeface="Times New Roman" panose="02020603050405020304"/>
                <a:sym typeface="Times New Roman" panose="02020603050405020304"/>
              </a:rPr>
              <a:t> Interfacing of LCD with Arduino</a:t>
            </a:r>
            <a:endParaRPr lang="en-IN" altLang="en-US" sz="28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Content Placeholder 2" descr="C:\Users\kanik\Desktop\lcd_1.00.jpglcd_1.00"/>
          <p:cNvPicPr>
            <a:picLocks noChangeAspect="1"/>
          </p:cNvPicPr>
          <p:nvPr>
            <p:ph sz="half" idx="2"/>
          </p:nvPr>
        </p:nvPicPr>
        <p:blipFill>
          <a:blip r:embed="rId2"/>
          <a:srcRect/>
          <a:stretch>
            <a:fillRect/>
          </a:stretch>
        </p:blipFill>
        <p:spPr>
          <a:xfrm>
            <a:off x="5329555" y="1172845"/>
            <a:ext cx="6629400" cy="41249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4866640" cy="946785"/>
          </a:xfrm>
        </p:spPr>
        <p:txBody>
          <a:bodyPr/>
          <a:p>
            <a:r>
              <a:rPr lang="en-IN" altLang="en-US" sz="2800" b="1">
                <a:solidFill>
                  <a:schemeClr val="tx1"/>
                </a:solidFill>
                <a:latin typeface="Times New Roman" panose="02020603050405020304" charset="0"/>
                <a:cs typeface="Times New Roman" panose="02020603050405020304" charset="0"/>
              </a:rPr>
              <a:t>CIRCUIT DIAGRAM:</a:t>
            </a:r>
            <a:endParaRPr lang="en-IN" altLang="en-US" sz="2800" b="1">
              <a:solidFill>
                <a:schemeClr val="tx1"/>
              </a:solidFill>
              <a:latin typeface="Times New Roman" panose="02020603050405020304" charset="0"/>
              <a:cs typeface="Times New Roman" panose="02020603050405020304" charset="0"/>
            </a:endParaRPr>
          </a:p>
        </p:txBody>
      </p:sp>
      <p:pic>
        <p:nvPicPr>
          <p:cNvPr id="4" name="Content Placeholder 3" descr="C:\Users\kanik\Desktop\Final Simulation.jpgFinal Simulation"/>
          <p:cNvPicPr>
            <a:picLocks noChangeAspect="1"/>
          </p:cNvPicPr>
          <p:nvPr>
            <p:ph sz="half" idx="1"/>
          </p:nvPr>
        </p:nvPicPr>
        <p:blipFill>
          <a:blip r:embed="rId1"/>
          <a:srcRect/>
          <a:stretch>
            <a:fillRect/>
          </a:stretch>
        </p:blipFill>
        <p:spPr>
          <a:xfrm>
            <a:off x="1521460" y="1206500"/>
            <a:ext cx="9349105" cy="49637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10870" y="172720"/>
            <a:ext cx="4866640" cy="740410"/>
          </a:xfrm>
        </p:spPr>
        <p:txBody>
          <a:bodyPr/>
          <a:p>
            <a:r>
              <a:rPr lang="en-IN" altLang="en-US" sz="2800" b="1">
                <a:solidFill>
                  <a:schemeClr val="tx1"/>
                </a:solidFill>
                <a:latin typeface="Times New Roman" panose="02020603050405020304" charset="0"/>
                <a:cs typeface="Times New Roman" panose="02020603050405020304" charset="0"/>
              </a:rPr>
              <a:t>EXPLANATION:</a:t>
            </a:r>
            <a:endParaRPr lang="en-IN" altLang="en-US" sz="2800" b="1">
              <a:solidFill>
                <a:schemeClr val="tx1"/>
              </a:solidFill>
              <a:latin typeface="Times New Roman" panose="02020603050405020304" charset="0"/>
              <a:cs typeface="Times New Roman" panose="02020603050405020304" charset="0"/>
            </a:endParaRPr>
          </a:p>
        </p:txBody>
      </p:sp>
      <p:sp>
        <p:nvSpPr>
          <p:cNvPr id="169" name="Google Shape;169;p8"/>
          <p:cNvSpPr txBox="1"/>
          <p:nvPr>
            <p:ph type="body" idx="1"/>
          </p:nvPr>
        </p:nvSpPr>
        <p:spPr>
          <a:xfrm>
            <a:off x="610870" y="839470"/>
            <a:ext cx="10958830" cy="5680075"/>
          </a:xfrm>
          <a:prstGeom prst="rect">
            <a:avLst/>
          </a:prstGeom>
          <a:noFill/>
          <a:ln>
            <a:noFill/>
          </a:ln>
        </p:spPr>
        <p:txBody>
          <a:bodyPr spcFirstLastPara="1" wrap="square" lIns="103150" tIns="51575" rIns="103150" bIns="51575" anchor="t" anchorCtr="0">
            <a:noAutofit/>
          </a:bodyPr>
          <a:p>
            <a:pPr lvl="0" algn="just" rtl="0">
              <a:lnSpc>
                <a:spcPct val="150000"/>
              </a:lnSpc>
              <a:spcBef>
                <a:spcPts val="0"/>
              </a:spcBef>
              <a:spcAft>
                <a:spcPts val="0"/>
              </a:spcAft>
              <a:buClr>
                <a:schemeClr val="dk1"/>
              </a:buClr>
              <a:buSzPct val="100000"/>
              <a:buFont typeface="Wingdings" panose="05000000000000000000" charset="0"/>
              <a:buChar char="Ø"/>
            </a:pPr>
            <a:r>
              <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rPr>
              <a:t>Vin pin of Arduino is connected to positive Power Supply.</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Ø"/>
            </a:pPr>
            <a:r>
              <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rPr>
              <a:t>5V output pin of Arduino is connected to VDD pin of  LCD </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Ø"/>
            </a:pPr>
            <a:r>
              <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rPr>
              <a:t>LCD’s Bi-directional data bus D7-D4 pins are connected with digital pins (2-5) of Arduino Uno.</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Ø"/>
            </a:pPr>
            <a:r>
              <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rPr>
              <a:t> Register select, Enable pins are connected to digital pins (7,6) of  Arduino Uno respectively.</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Ø"/>
            </a:pPr>
            <a:r>
              <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rPr>
              <a:t>V</a:t>
            </a:r>
            <a:r>
              <a:rPr lang="en-IN"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rPr>
              <a:t>ss</a:t>
            </a:r>
            <a:r>
              <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rPr>
              <a:t>, RW and VEE pins of LCD are connected to ground.</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Ø"/>
            </a:pPr>
            <a:r>
              <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rPr>
              <a:t>3.3V and ground pins of Arduino is connected to VCC and ground pins of  WIFI IOT Module.</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 name="Google Shape;169;p8"/>
          <p:cNvSpPr txBox="1"/>
          <p:nvPr>
            <p:ph type="body" idx="1"/>
          </p:nvPr>
        </p:nvSpPr>
        <p:spPr>
          <a:xfrm>
            <a:off x="610870" y="839470"/>
            <a:ext cx="10958830" cy="5680075"/>
          </a:xfrm>
          <a:prstGeom prst="rect">
            <a:avLst/>
          </a:prstGeom>
          <a:noFill/>
          <a:ln>
            <a:noFill/>
          </a:ln>
        </p:spPr>
        <p:txBody>
          <a:bodyPr spcFirstLastPara="1" wrap="square" lIns="103150" tIns="51575" rIns="103150" bIns="51575" anchor="t" anchorCtr="0">
            <a:noAutofit/>
          </a:bodyPr>
          <a:p>
            <a:pPr lvl="0" algn="just" rtl="0">
              <a:lnSpc>
                <a:spcPct val="150000"/>
              </a:lnSpc>
              <a:spcBef>
                <a:spcPts val="0"/>
              </a:spcBef>
              <a:spcAft>
                <a:spcPts val="0"/>
              </a:spcAft>
              <a:buClr>
                <a:schemeClr val="dk1"/>
              </a:buClr>
              <a:buSzPct val="100000"/>
              <a:buFont typeface="Wingdings" panose="05000000000000000000" charset="0"/>
              <a:buChar char="Ø"/>
            </a:pPr>
            <a:r>
              <a:rPr lang="en-IN" sz="2400">
                <a:latin typeface="Times New Roman" panose="02020603050405020304" charset="0"/>
                <a:ea typeface="Times New Roman" panose="02020603050405020304"/>
                <a:cs typeface="Times New Roman" panose="02020603050405020304" charset="0"/>
                <a:sym typeface="Times New Roman" panose="02020603050405020304"/>
              </a:rPr>
              <a:t> </a:t>
            </a:r>
            <a:r>
              <a:rPr sz="2400">
                <a:latin typeface="Times New Roman" panose="02020603050405020304" charset="0"/>
                <a:ea typeface="Times New Roman" panose="02020603050405020304"/>
                <a:cs typeface="Times New Roman" panose="02020603050405020304" charset="0"/>
                <a:sym typeface="Times New Roman" panose="02020603050405020304"/>
              </a:rPr>
              <a:t>Rx and Tx pins of WIFI IOT Module are connected to Tx and Rx pins of Arduino </a:t>
            </a:r>
            <a:r>
              <a:rPr lang="en-IN" sz="2400">
                <a:latin typeface="Times New Roman" panose="02020603050405020304" charset="0"/>
                <a:ea typeface="Times New Roman" panose="02020603050405020304"/>
                <a:cs typeface="Times New Roman" panose="02020603050405020304" charset="0"/>
                <a:sym typeface="Times New Roman" panose="02020603050405020304"/>
              </a:rPr>
              <a:t>    </a:t>
            </a:r>
            <a:r>
              <a:rPr sz="2400">
                <a:latin typeface="Times New Roman" panose="02020603050405020304" charset="0"/>
                <a:ea typeface="Times New Roman" panose="02020603050405020304"/>
                <a:cs typeface="Times New Roman" panose="02020603050405020304" charset="0"/>
                <a:sym typeface="Times New Roman" panose="02020603050405020304"/>
              </a:rPr>
              <a:t>respectively.</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Ø"/>
            </a:pPr>
            <a:r>
              <a:rPr sz="2400">
                <a:latin typeface="Times New Roman" panose="02020603050405020304" charset="0"/>
                <a:ea typeface="Times New Roman" panose="02020603050405020304"/>
                <a:cs typeface="Times New Roman" panose="02020603050405020304" charset="0"/>
                <a:sym typeface="Times New Roman" panose="02020603050405020304"/>
              </a:rPr>
              <a:t>Dout of Turbidity Sensor is connected to Analog pin (4) of  Arduino uno.</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Ø"/>
            </a:pPr>
            <a:r>
              <a:rPr sz="2400">
                <a:latin typeface="Times New Roman" panose="02020603050405020304" charset="0"/>
                <a:ea typeface="Times New Roman" panose="02020603050405020304"/>
                <a:cs typeface="Times New Roman" panose="02020603050405020304" charset="0"/>
                <a:sym typeface="Times New Roman" panose="02020603050405020304"/>
              </a:rPr>
              <a:t>5V and ground pins of Arduino is connected to VCC and ground pins of Turbidity Sensor respectively.</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Ø"/>
            </a:pPr>
            <a:r>
              <a:rPr sz="2400">
                <a:latin typeface="Times New Roman" panose="02020603050405020304" charset="0"/>
                <a:ea typeface="Times New Roman" panose="02020603050405020304"/>
                <a:cs typeface="Times New Roman" panose="02020603050405020304" charset="0"/>
                <a:sym typeface="Times New Roman" panose="02020603050405020304"/>
              </a:rPr>
              <a:t>Output pin of PH Sensor is connected to Analog pin(1) of Arduino uno.</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Ø"/>
            </a:pPr>
            <a:r>
              <a:rPr sz="2400">
                <a:latin typeface="Times New Roman" panose="02020603050405020304" charset="0"/>
                <a:ea typeface="Times New Roman" panose="02020603050405020304"/>
                <a:cs typeface="Times New Roman" panose="02020603050405020304" charset="0"/>
                <a:sym typeface="Times New Roman" panose="02020603050405020304"/>
              </a:rPr>
              <a:t>5V and GND pins of Arduino is connected to VCC and GND pins of  PH Sensor.</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Ø"/>
            </a:pPr>
            <a:r>
              <a:rPr sz="2400">
                <a:latin typeface="Times New Roman" panose="02020603050405020304" charset="0"/>
                <a:ea typeface="Times New Roman" panose="02020603050405020304"/>
                <a:cs typeface="Times New Roman" panose="02020603050405020304" charset="0"/>
                <a:sym typeface="Times New Roman" panose="02020603050405020304"/>
              </a:rPr>
              <a:t>Tx &amp; Rx of GSM are connected to digital pins (8,9) of Arduino Uno. </a:t>
            </a:r>
            <a:endParaRPr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Ø"/>
            </a:pPr>
            <a:r>
              <a:rPr sz="2400">
                <a:latin typeface="Times New Roman" panose="02020603050405020304" charset="0"/>
                <a:ea typeface="Times New Roman" panose="02020603050405020304"/>
                <a:cs typeface="Times New Roman" panose="02020603050405020304" charset="0"/>
                <a:sym typeface="Times New Roman" panose="02020603050405020304"/>
              </a:rPr>
              <a:t>5V and GND pins of Arduino is connected to VCC and GND pins of GSM.</a:t>
            </a:r>
            <a:endParaRPr lang="en-IN" altLang="en-US"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154305" y="212725"/>
            <a:ext cx="4328795" cy="740410"/>
          </a:xfrm>
        </p:spPr>
        <p:txBody>
          <a:bodyPr>
            <a:normAutofit/>
          </a:bodyPr>
          <a:p>
            <a:r>
              <a:rPr lang="en-IN" altLang="en-US" sz="2800" b="1">
                <a:solidFill>
                  <a:schemeClr val="tx1"/>
                </a:solidFill>
                <a:latin typeface="Times New Roman" panose="02020603050405020304" charset="0"/>
                <a:cs typeface="Times New Roman" panose="02020603050405020304" charset="0"/>
              </a:rPr>
              <a:t>SOFTWARE USED:</a:t>
            </a:r>
            <a:endParaRPr lang="en-IN" altLang="en-US" sz="2800" b="1">
              <a:solidFill>
                <a:schemeClr val="tx1"/>
              </a:solidFill>
              <a:latin typeface="Times New Roman" panose="02020603050405020304" charset="0"/>
              <a:cs typeface="Times New Roman" panose="02020603050405020304" charset="0"/>
            </a:endParaRPr>
          </a:p>
        </p:txBody>
      </p:sp>
      <p:sp>
        <p:nvSpPr>
          <p:cNvPr id="169" name="Google Shape;169;p8"/>
          <p:cNvSpPr txBox="1"/>
          <p:nvPr>
            <p:ph type="body" idx="1"/>
          </p:nvPr>
        </p:nvSpPr>
        <p:spPr>
          <a:xfrm>
            <a:off x="549910" y="1296035"/>
            <a:ext cx="10958830" cy="3235325"/>
          </a:xfrm>
          <a:prstGeom prst="rect">
            <a:avLst/>
          </a:prstGeom>
          <a:noFill/>
          <a:ln>
            <a:noFill/>
          </a:ln>
        </p:spPr>
        <p:txBody>
          <a:bodyPr spcFirstLastPara="1" wrap="square" lIns="103150" tIns="51575" rIns="103150" bIns="51575" anchor="t" anchorCtr="0">
            <a:noAutofit/>
          </a:bodyPr>
          <a:p>
            <a:pPr marL="343535" indent="-342900">
              <a:lnSpc>
                <a:spcPct val="115000"/>
              </a:lnSpc>
              <a:spcAft>
                <a:spcPts val="1200"/>
              </a:spcAft>
              <a:buClr>
                <a:srgbClr val="424242"/>
              </a:buClr>
              <a:buFont typeface="Wingdings" panose="05000000000000000000" charset="0"/>
              <a:buChar char="Ø"/>
            </a:pPr>
            <a:r>
              <a:rPr lang="en-IN" sz="2400">
                <a:latin typeface="Times New Roman" panose="02020603050405020304" charset="0"/>
                <a:ea typeface="Times New Roman" panose="02020603050405020304"/>
                <a:cs typeface="Times New Roman" panose="02020603050405020304" charset="0"/>
                <a:sym typeface="Times New Roman" panose="02020603050405020304"/>
              </a:rPr>
              <a:t> </a:t>
            </a:r>
            <a:r>
              <a:rPr lang="en-IN" sz="2400" b="1" spc="-1" dirty="0">
                <a:latin typeface="Times New Roman" panose="02020603050405020304" charset="0"/>
                <a:ea typeface="Nunito"/>
                <a:cs typeface="Times New Roman" panose="02020603050405020304" charset="0"/>
                <a:sym typeface="+mn-ea"/>
              </a:rPr>
              <a:t>ARDUNIO IDE</a:t>
            </a:r>
            <a:r>
              <a:rPr lang="en-IN" sz="2400" spc="-1" dirty="0">
                <a:latin typeface="Times New Roman" panose="02020603050405020304" charset="0"/>
                <a:ea typeface="Nunito"/>
                <a:cs typeface="Times New Roman" panose="02020603050405020304" charset="0"/>
                <a:sym typeface="+mn-ea"/>
              </a:rPr>
              <a:t>: In this software we are writing program for LCD display   controlling(</a:t>
            </a:r>
            <a:r>
              <a:rPr lang="en-IN" sz="2400" spc="-1" dirty="0" err="1">
                <a:latin typeface="Times New Roman" panose="02020603050405020304" charset="0"/>
                <a:ea typeface="Nunito"/>
                <a:cs typeface="Times New Roman" panose="02020603050405020304" charset="0"/>
                <a:sym typeface="+mn-ea"/>
              </a:rPr>
              <a:t>i.e</a:t>
            </a:r>
            <a:r>
              <a:rPr lang="en-IN" sz="2400" spc="-1" dirty="0">
                <a:latin typeface="Times New Roman" panose="02020603050405020304" charset="0"/>
                <a:ea typeface="Nunito"/>
                <a:cs typeface="Times New Roman" panose="02020603050405020304" charset="0"/>
                <a:sym typeface="+mn-ea"/>
              </a:rPr>
              <a:t> content displaying). In this program is written in Embedded C.</a:t>
            </a:r>
            <a:endParaRPr lang="en-IN" sz="2400" spc="-1" dirty="0">
              <a:latin typeface="Times New Roman" panose="02020603050405020304" charset="0"/>
              <a:ea typeface="Nunito"/>
              <a:cs typeface="Times New Roman" panose="02020603050405020304" charset="0"/>
              <a:sym typeface="+mn-ea"/>
            </a:endParaRPr>
          </a:p>
          <a:p>
            <a:pPr marL="343535" indent="-342900">
              <a:lnSpc>
                <a:spcPct val="115000"/>
              </a:lnSpc>
              <a:spcAft>
                <a:spcPts val="1200"/>
              </a:spcAft>
              <a:buClr>
                <a:srgbClr val="424242"/>
              </a:buClr>
              <a:buFont typeface="Wingdings" panose="05000000000000000000" charset="0"/>
              <a:buChar char="Ø"/>
            </a:pPr>
            <a:r>
              <a:rPr lang="en-IN" sz="2400" b="1" spc="-1">
                <a:latin typeface="Times New Roman" panose="02020603050405020304" charset="0"/>
                <a:ea typeface="Nunito"/>
                <a:cs typeface="Times New Roman" panose="02020603050405020304" charset="0"/>
                <a:sym typeface="+mn-ea"/>
              </a:rPr>
              <a:t>GOOGLE APPS SCRIPT:</a:t>
            </a:r>
            <a:r>
              <a:rPr lang="en-IN" sz="2400" spc="-1">
                <a:latin typeface="Times New Roman" panose="02020603050405020304" charset="0"/>
                <a:ea typeface="Nunito"/>
                <a:cs typeface="Times New Roman" panose="02020603050405020304" charset="0"/>
                <a:sym typeface="+mn-ea"/>
              </a:rPr>
              <a:t>  It is a rapid application development platform that makes it fast and easy code in modern JavaScript and have access to built-in libraries for favorite Google Workspace applications.</a:t>
            </a:r>
            <a:endParaRPr lang="en-IN" sz="2400" spc="-1">
              <a:solidFill>
                <a:schemeClr val="tx1"/>
              </a:solidFill>
              <a:latin typeface="Times New Roman" panose="02020603050405020304" charset="0"/>
              <a:ea typeface="Nunito"/>
              <a:cs typeface="Times New Roman" panose="02020603050405020304" charset="0"/>
              <a:sym typeface="+mn-ea"/>
            </a:endParaRPr>
          </a:p>
          <a:p>
            <a:pPr marL="343535" indent="-342900">
              <a:lnSpc>
                <a:spcPct val="115000"/>
              </a:lnSpc>
              <a:spcAft>
                <a:spcPts val="1200"/>
              </a:spcAft>
              <a:buClr>
                <a:srgbClr val="424242"/>
              </a:buClr>
              <a:buFont typeface="Wingdings" panose="05000000000000000000" charset="0"/>
              <a:buChar char="Ø"/>
            </a:pPr>
            <a:endParaRPr lang="en-IN" altLang="en-US" sz="2400">
              <a:solidFill>
                <a:schemeClr val="tx1"/>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113665" y="192405"/>
            <a:ext cx="2980690" cy="740410"/>
          </a:xfrm>
        </p:spPr>
        <p:txBody>
          <a:bodyPr/>
          <a:p>
            <a:r>
              <a:rPr lang="en-IN" altLang="en-US" sz="2800" b="1">
                <a:solidFill>
                  <a:schemeClr val="tx1"/>
                </a:solidFill>
                <a:latin typeface="Times New Roman" panose="02020603050405020304" charset="0"/>
                <a:cs typeface="Times New Roman" panose="02020603050405020304" charset="0"/>
              </a:rPr>
              <a:t>FLOW CHART:</a:t>
            </a:r>
            <a:endParaRPr lang="en-IN" altLang="en-US" sz="2800" b="1">
              <a:solidFill>
                <a:schemeClr val="tx1"/>
              </a:solidFill>
              <a:latin typeface="Times New Roman" panose="02020603050405020304" charset="0"/>
              <a:cs typeface="Times New Roman" panose="02020603050405020304" charset="0"/>
            </a:endParaRPr>
          </a:p>
        </p:txBody>
      </p:sp>
      <p:pic>
        <p:nvPicPr>
          <p:cNvPr id="4" name="Content Placeholder 3" descr="C:\Users\kanik\Downloads\flow chart (1).pngflow chart (1)"/>
          <p:cNvPicPr>
            <a:picLocks noChangeAspect="1"/>
          </p:cNvPicPr>
          <p:nvPr>
            <p:ph sz="half" idx="1"/>
          </p:nvPr>
        </p:nvPicPr>
        <p:blipFill>
          <a:blip r:embed="rId1"/>
          <a:srcRect/>
          <a:stretch>
            <a:fillRect/>
          </a:stretch>
        </p:blipFill>
        <p:spPr>
          <a:xfrm>
            <a:off x="2744470" y="298450"/>
            <a:ext cx="7190740" cy="65595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img-1"/>
          <p:cNvPicPr>
            <a:picLocks noChangeAspect="1"/>
          </p:cNvPicPr>
          <p:nvPr>
            <p:ph idx="1"/>
          </p:nvPr>
        </p:nvPicPr>
        <p:blipFill>
          <a:blip r:embed="rId1"/>
          <a:srcRect t="17421"/>
          <a:stretch>
            <a:fillRect/>
          </a:stretch>
        </p:blipFill>
        <p:spPr>
          <a:xfrm>
            <a:off x="518795" y="1797050"/>
            <a:ext cx="3385185" cy="2012950"/>
          </a:xfrm>
          <a:prstGeom prst="rect">
            <a:avLst/>
          </a:prstGeom>
        </p:spPr>
      </p:pic>
      <p:sp>
        <p:nvSpPr>
          <p:cNvPr id="12" name="Content Placeholder 11"/>
          <p:cNvSpPr>
            <a:spLocks noGrp="1"/>
          </p:cNvSpPr>
          <p:nvPr/>
        </p:nvSpPr>
        <p:spPr>
          <a:xfrm>
            <a:off x="304800" y="4310380"/>
            <a:ext cx="3927475" cy="1651000"/>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IN" altLang="en-US" sz="2400">
                <a:solidFill>
                  <a:schemeClr val="tx1">
                    <a:lumMod val="95000"/>
                    <a:lumOff val="5000"/>
                  </a:schemeClr>
                </a:solidFill>
                <a:latin typeface="Times New Roman" panose="02020603050405020304" charset="0"/>
                <a:cs typeface="Times New Roman" panose="02020603050405020304" charset="0"/>
              </a:rPr>
              <a:t>This figure represents  when the WIFI are initialized properly.</a:t>
            </a:r>
            <a:endParaRPr lang="en-IN" altLang="en-US" sz="2400">
              <a:solidFill>
                <a:schemeClr val="tx1">
                  <a:lumMod val="95000"/>
                  <a:lumOff val="5000"/>
                </a:schemeClr>
              </a:solidFill>
              <a:latin typeface="Times New Roman" panose="02020603050405020304" charset="0"/>
              <a:cs typeface="Times New Roman" panose="02020603050405020304" charset="0"/>
            </a:endParaRPr>
          </a:p>
        </p:txBody>
      </p:sp>
      <p:sp>
        <p:nvSpPr>
          <p:cNvPr id="8" name="Google Shape;168;p8"/>
          <p:cNvSpPr txBox="1"/>
          <p:nvPr>
            <p:ph type="title"/>
          </p:nvPr>
        </p:nvSpPr>
        <p:spPr>
          <a:xfrm>
            <a:off x="3590925" y="122555"/>
            <a:ext cx="4793615" cy="1143000"/>
          </a:xfrm>
          <a:prstGeom prst="rect">
            <a:avLst/>
          </a:prstGeom>
          <a:noFill/>
          <a:ln>
            <a:noFill/>
          </a:ln>
        </p:spPr>
        <p:txBody>
          <a:bodyPr spcFirstLastPara="1" wrap="square" lIns="103150" tIns="51575" rIns="103150" bIns="51575" anchor="ctr" anchorCtr="0">
            <a:normAutofit/>
          </a:bodyPr>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RESULTS</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 name="Picture 12" descr="img-2"/>
          <p:cNvPicPr>
            <a:picLocks noChangeAspect="1"/>
          </p:cNvPicPr>
          <p:nvPr/>
        </p:nvPicPr>
        <p:blipFill>
          <a:blip r:embed="rId2"/>
          <a:stretch>
            <a:fillRect/>
          </a:stretch>
        </p:blipFill>
        <p:spPr>
          <a:xfrm>
            <a:off x="4601210" y="1797050"/>
            <a:ext cx="3620135" cy="2034540"/>
          </a:xfrm>
          <a:prstGeom prst="rect">
            <a:avLst/>
          </a:prstGeom>
        </p:spPr>
      </p:pic>
      <p:sp>
        <p:nvSpPr>
          <p:cNvPr id="14" name="Content Placeholder 11"/>
          <p:cNvSpPr>
            <a:spLocks noGrp="1"/>
          </p:cNvSpPr>
          <p:nvPr/>
        </p:nvSpPr>
        <p:spPr>
          <a:xfrm>
            <a:off x="5392420" y="4127500"/>
            <a:ext cx="5974715" cy="143891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IN" altLang="en-US" sz="2400">
                <a:solidFill>
                  <a:schemeClr val="tx1"/>
                </a:solidFill>
                <a:latin typeface="Times New Roman" panose="02020603050405020304" charset="0"/>
                <a:cs typeface="Times New Roman" panose="02020603050405020304" charset="0"/>
              </a:rPr>
              <a:t>It indicated WIFI is connected to the device.</a:t>
            </a:r>
            <a:endParaRPr lang="en-IN" altLang="en-US" sz="2400">
              <a:solidFill>
                <a:schemeClr val="tx1"/>
              </a:solidFill>
              <a:latin typeface="Times New Roman" panose="02020603050405020304" charset="0"/>
              <a:cs typeface="Times New Roman" panose="02020603050405020304" charset="0"/>
            </a:endParaRPr>
          </a:p>
        </p:txBody>
      </p:sp>
      <p:pic>
        <p:nvPicPr>
          <p:cNvPr id="15" name="Picture 14" descr="img-7"/>
          <p:cNvPicPr>
            <a:picLocks noChangeAspect="1"/>
          </p:cNvPicPr>
          <p:nvPr/>
        </p:nvPicPr>
        <p:blipFill>
          <a:blip r:embed="rId3"/>
          <a:srcRect l="-5598" t="-17841" r="5598" b="17841"/>
          <a:stretch>
            <a:fillRect/>
          </a:stretch>
        </p:blipFill>
        <p:spPr>
          <a:xfrm>
            <a:off x="8221345" y="1366520"/>
            <a:ext cx="3860165" cy="2540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Content Placeholder 11"/>
          <p:cNvSpPr>
            <a:spLocks noGrp="1"/>
          </p:cNvSpPr>
          <p:nvPr/>
        </p:nvSpPr>
        <p:spPr>
          <a:xfrm>
            <a:off x="563245" y="4737100"/>
            <a:ext cx="3375025" cy="151003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IN" altLang="en-US" sz="2400">
                <a:solidFill>
                  <a:schemeClr val="tx1">
                    <a:lumMod val="95000"/>
                    <a:lumOff val="5000"/>
                  </a:schemeClr>
                </a:solidFill>
                <a:latin typeface="Times New Roman" panose="02020603050405020304" charset="0"/>
                <a:cs typeface="Times New Roman" panose="02020603050405020304" charset="0"/>
              </a:rPr>
              <a:t>This figure represents PH value.</a:t>
            </a:r>
            <a:endParaRPr lang="en-IN" altLang="en-US" sz="2400">
              <a:solidFill>
                <a:schemeClr val="tx1">
                  <a:lumMod val="95000"/>
                  <a:lumOff val="5000"/>
                </a:schemeClr>
              </a:solidFill>
              <a:latin typeface="Times New Roman" panose="02020603050405020304" charset="0"/>
              <a:cs typeface="Times New Roman" panose="02020603050405020304" charset="0"/>
            </a:endParaRPr>
          </a:p>
        </p:txBody>
      </p:sp>
      <p:sp>
        <p:nvSpPr>
          <p:cNvPr id="8" name="Google Shape;168;p8"/>
          <p:cNvSpPr txBox="1"/>
          <p:nvPr>
            <p:ph type="title"/>
          </p:nvPr>
        </p:nvSpPr>
        <p:spPr>
          <a:xfrm>
            <a:off x="3590925" y="122555"/>
            <a:ext cx="4793615" cy="1143000"/>
          </a:xfrm>
          <a:prstGeom prst="rect">
            <a:avLst/>
          </a:prstGeom>
          <a:noFill/>
          <a:ln>
            <a:noFill/>
          </a:ln>
        </p:spPr>
        <p:txBody>
          <a:bodyPr spcFirstLastPara="1" wrap="square" lIns="103150" tIns="51575" rIns="103150" bIns="51575" anchor="ctr" anchorCtr="0">
            <a:normAutofit/>
          </a:bodyPr>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RESULTS</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descr="img-6"/>
          <p:cNvPicPr>
            <a:picLocks noChangeAspect="1"/>
          </p:cNvPicPr>
          <p:nvPr/>
        </p:nvPicPr>
        <p:blipFill>
          <a:blip r:embed="rId1"/>
          <a:stretch>
            <a:fillRect/>
          </a:stretch>
        </p:blipFill>
        <p:spPr>
          <a:xfrm>
            <a:off x="8518525" y="2014855"/>
            <a:ext cx="3454400" cy="1885950"/>
          </a:xfrm>
          <a:prstGeom prst="rect">
            <a:avLst/>
          </a:prstGeom>
        </p:spPr>
      </p:pic>
      <p:pic>
        <p:nvPicPr>
          <p:cNvPr id="5" name="Picture 4" descr="img-3"/>
          <p:cNvPicPr>
            <a:picLocks noChangeAspect="1"/>
          </p:cNvPicPr>
          <p:nvPr/>
        </p:nvPicPr>
        <p:blipFill>
          <a:blip r:embed="rId2"/>
          <a:stretch>
            <a:fillRect/>
          </a:stretch>
        </p:blipFill>
        <p:spPr>
          <a:xfrm>
            <a:off x="563245" y="2065020"/>
            <a:ext cx="3375025" cy="1926590"/>
          </a:xfrm>
          <a:prstGeom prst="rect">
            <a:avLst/>
          </a:prstGeom>
        </p:spPr>
      </p:pic>
      <p:pic>
        <p:nvPicPr>
          <p:cNvPr id="6" name="Picture 5" descr="img-4"/>
          <p:cNvPicPr>
            <a:picLocks noChangeAspect="1"/>
          </p:cNvPicPr>
          <p:nvPr/>
        </p:nvPicPr>
        <p:blipFill>
          <a:blip r:embed="rId3"/>
          <a:stretch>
            <a:fillRect/>
          </a:stretch>
        </p:blipFill>
        <p:spPr>
          <a:xfrm>
            <a:off x="4644390" y="2014855"/>
            <a:ext cx="3168015" cy="1976755"/>
          </a:xfrm>
          <a:prstGeom prst="rect">
            <a:avLst/>
          </a:prstGeom>
        </p:spPr>
      </p:pic>
      <p:sp>
        <p:nvSpPr>
          <p:cNvPr id="7" name="Content Placeholder 11"/>
          <p:cNvSpPr>
            <a:spLocks noGrp="1"/>
          </p:cNvSpPr>
          <p:nvPr/>
        </p:nvSpPr>
        <p:spPr>
          <a:xfrm>
            <a:off x="8384540" y="4772660"/>
            <a:ext cx="3633470" cy="143891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IN" altLang="en-US" sz="2400">
                <a:solidFill>
                  <a:schemeClr val="tx1">
                    <a:lumMod val="95000"/>
                    <a:lumOff val="5000"/>
                  </a:schemeClr>
                </a:solidFill>
                <a:latin typeface="Times New Roman" panose="02020603050405020304" charset="0"/>
                <a:cs typeface="Times New Roman" panose="02020603050405020304" charset="0"/>
              </a:rPr>
              <a:t>This figure indicated water is clear.</a:t>
            </a:r>
            <a:endParaRPr lang="en-IN" altLang="en-US" sz="2400">
              <a:solidFill>
                <a:schemeClr val="tx1">
                  <a:lumMod val="95000"/>
                  <a:lumOff val="5000"/>
                </a:schemeClr>
              </a:solidFill>
              <a:latin typeface="Times New Roman" panose="02020603050405020304" charset="0"/>
              <a:cs typeface="Times New Roman" panose="02020603050405020304" charset="0"/>
            </a:endParaRPr>
          </a:p>
        </p:txBody>
      </p:sp>
      <p:sp>
        <p:nvSpPr>
          <p:cNvPr id="9" name="Content Placeholder 11"/>
          <p:cNvSpPr>
            <a:spLocks noGrp="1"/>
          </p:cNvSpPr>
          <p:nvPr/>
        </p:nvSpPr>
        <p:spPr>
          <a:xfrm>
            <a:off x="4410075" y="4737100"/>
            <a:ext cx="3502660" cy="136779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IN" altLang="en-US" sz="2400">
                <a:solidFill>
                  <a:schemeClr val="tx1">
                    <a:lumMod val="95000"/>
                    <a:lumOff val="5000"/>
                  </a:schemeClr>
                </a:solidFill>
                <a:latin typeface="Times New Roman" panose="02020603050405020304" charset="0"/>
                <a:cs typeface="Times New Roman" panose="02020603050405020304" charset="0"/>
              </a:rPr>
              <a:t>This figure represents Turbidity value.</a:t>
            </a:r>
            <a:endParaRPr lang="en-IN" altLang="en-US" sz="2400">
              <a:solidFill>
                <a:schemeClr val="tx1">
                  <a:lumMod val="95000"/>
                  <a:lumOff val="5000"/>
                </a:schemeClr>
              </a:solidFill>
              <a:latin typeface="Times New Roman" panose="02020603050405020304" charset="0"/>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Content Placeholder 11"/>
          <p:cNvSpPr>
            <a:spLocks noGrp="1"/>
          </p:cNvSpPr>
          <p:nvPr/>
        </p:nvSpPr>
        <p:spPr>
          <a:xfrm>
            <a:off x="3337560" y="5619115"/>
            <a:ext cx="5965190" cy="1043305"/>
          </a:xfrm>
          <a:prstGeom prst="rect">
            <a:avLst/>
          </a:prstGeom>
        </p:spPr>
        <p:txBody>
          <a:bodyPr vert="horz" lIns="91440" tIns="45720" rIns="91440" bIns="45720" rtlCol="0">
            <a:normAutofit lnSpcReduction="2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IN" altLang="en-US" sz="2400">
                <a:solidFill>
                  <a:schemeClr val="tx1">
                    <a:lumMod val="95000"/>
                    <a:lumOff val="5000"/>
                  </a:schemeClr>
                </a:solidFill>
                <a:latin typeface="Times New Roman" panose="02020603050405020304" charset="0"/>
                <a:cs typeface="Times New Roman" panose="02020603050405020304" charset="0"/>
              </a:rPr>
              <a:t>This figure represents entire kit connection.</a:t>
            </a:r>
            <a:endParaRPr lang="en-IN" altLang="en-US" sz="2400">
              <a:solidFill>
                <a:schemeClr val="tx1">
                  <a:lumMod val="95000"/>
                  <a:lumOff val="5000"/>
                </a:schemeClr>
              </a:solidFill>
              <a:latin typeface="Times New Roman" panose="02020603050405020304" charset="0"/>
              <a:cs typeface="Times New Roman" panose="02020603050405020304" charset="0"/>
            </a:endParaRPr>
          </a:p>
        </p:txBody>
      </p:sp>
      <p:sp>
        <p:nvSpPr>
          <p:cNvPr id="8" name="Google Shape;168;p8"/>
          <p:cNvSpPr txBox="1"/>
          <p:nvPr>
            <p:ph type="title"/>
          </p:nvPr>
        </p:nvSpPr>
        <p:spPr>
          <a:xfrm>
            <a:off x="3590925" y="122555"/>
            <a:ext cx="4793615" cy="1143000"/>
          </a:xfrm>
          <a:prstGeom prst="rect">
            <a:avLst/>
          </a:prstGeom>
          <a:noFill/>
          <a:ln>
            <a:noFill/>
          </a:ln>
        </p:spPr>
        <p:txBody>
          <a:bodyPr spcFirstLastPara="1" wrap="square" lIns="103150" tIns="51575" rIns="103150" bIns="51575" anchor="ctr" anchorCtr="0">
            <a:normAutofit/>
          </a:bodyPr>
          <a:p>
            <a:pPr marL="0" lvl="0" indent="0" algn="just" rtl="0">
              <a:spcBef>
                <a:spcPts val="0"/>
              </a:spcBef>
              <a:spcAft>
                <a:spcPts val="0"/>
              </a:spcAft>
              <a:buClr>
                <a:schemeClr val="dk1"/>
              </a:buClr>
              <a:buSzPts val="2800"/>
              <a:buFont typeface="Times New Roman" panose="02020603050405020304"/>
              <a:buNone/>
            </a:pPr>
            <a:r>
              <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              RESULTS</a:t>
            </a:r>
            <a:endParaRPr lang="en-IN" altLang="en-US" sz="2800" b="1">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descr="img-8"/>
          <p:cNvPicPr>
            <a:picLocks noChangeAspect="1"/>
          </p:cNvPicPr>
          <p:nvPr/>
        </p:nvPicPr>
        <p:blipFill>
          <a:blip r:embed="rId1"/>
          <a:stretch>
            <a:fillRect/>
          </a:stretch>
        </p:blipFill>
        <p:spPr>
          <a:xfrm>
            <a:off x="1091565" y="1265555"/>
            <a:ext cx="10008870" cy="41033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General-Queries_0"/>
          <p:cNvPicPr>
            <a:picLocks noChangeAspect="1"/>
          </p:cNvPicPr>
          <p:nvPr>
            <p:ph idx="1"/>
          </p:nvPr>
        </p:nvPicPr>
        <p:blipFill>
          <a:blip r:embed="rId1"/>
          <a:stretch>
            <a:fillRect/>
          </a:stretch>
        </p:blipFill>
        <p:spPr>
          <a:xfrm>
            <a:off x="-677545" y="-635"/>
            <a:ext cx="12870180" cy="69500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 name="Google Shape;105;p3"/>
          <p:cNvSpPr txBox="1"/>
          <p:nvPr>
            <p:ph type="title"/>
          </p:nvPr>
        </p:nvSpPr>
        <p:spPr>
          <a:xfrm>
            <a:off x="609441" y="274638"/>
            <a:ext cx="10969943" cy="1143000"/>
          </a:xfrm>
          <a:prstGeom prst="rect">
            <a:avLst/>
          </a:prstGeom>
          <a:noFill/>
          <a:ln>
            <a:noFill/>
          </a:ln>
        </p:spPr>
        <p:txBody>
          <a:bodyPr spcFirstLastPara="1" wrap="square" lIns="103150" tIns="51575" rIns="103150" bIns="51575" anchor="ctr" anchorCtr="0">
            <a:normAutofit/>
          </a:bodyPr>
          <a:p>
            <a:pPr marL="0" lvl="0" indent="0" algn="ctr" rtl="0">
              <a:spcBef>
                <a:spcPts val="0"/>
              </a:spcBef>
              <a:spcAft>
                <a:spcPts val="0"/>
              </a:spcAft>
              <a:buClr>
                <a:schemeClr val="dk1"/>
              </a:buClr>
              <a:buSzPts val="2800"/>
              <a:buFont typeface="Times New Roman" panose="02020603050405020304"/>
              <a:buNone/>
            </a:pPr>
            <a:r>
              <a:rPr lang="en-US" sz="2800" b="1">
                <a:latin typeface="Times New Roman" panose="02020603050405020304"/>
                <a:ea typeface="Times New Roman" panose="02020603050405020304"/>
                <a:cs typeface="Times New Roman" panose="02020603050405020304"/>
                <a:sym typeface="Times New Roman" panose="02020603050405020304"/>
              </a:rPr>
              <a:t>USEFULNESS TO THE SOCIETY</a:t>
            </a:r>
            <a:endParaRPr sz="2800" b="1">
              <a:latin typeface="Times New Roman" panose="02020603050405020304"/>
              <a:ea typeface="Times New Roman" panose="02020603050405020304"/>
              <a:cs typeface="Times New Roman" panose="02020603050405020304"/>
              <a:sym typeface="Times New Roman" panose="02020603050405020304"/>
            </a:endParaRPr>
          </a:p>
        </p:txBody>
      </p:sp>
      <p:sp>
        <p:nvSpPr>
          <p:cNvPr id="106" name="Google Shape;106;p3"/>
          <p:cNvSpPr txBox="1"/>
          <p:nvPr>
            <p:ph type="body" idx="1"/>
          </p:nvPr>
        </p:nvSpPr>
        <p:spPr>
          <a:xfrm>
            <a:off x="609441" y="1600202"/>
            <a:ext cx="10969943" cy="4525963"/>
          </a:xfrm>
          <a:prstGeom prst="rect">
            <a:avLst/>
          </a:prstGeom>
          <a:noFill/>
          <a:ln>
            <a:noFill/>
          </a:ln>
        </p:spPr>
        <p:txBody>
          <a:bodyPr spcFirstLastPara="1" wrap="square" lIns="103150" tIns="51575" rIns="103150" bIns="51575" anchor="t" anchorCtr="0">
            <a:noAutofit/>
          </a:bodyPr>
          <a:p>
            <a:pPr marL="386715" lvl="0" indent="-386715" algn="just" rtl="0">
              <a:lnSpc>
                <a:spcPct val="150000"/>
              </a:lnSpc>
              <a:spcBef>
                <a:spcPts val="0"/>
              </a:spcBef>
              <a:spcAft>
                <a:spcPts val="0"/>
              </a:spcAft>
              <a:buClr>
                <a:schemeClr val="dk1"/>
              </a:buClr>
              <a:buSzPts val="2000"/>
              <a:buChar char="•"/>
            </a:pP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As 21st century is a growing challenge because of the large number of chemicals used in our everyday lives and in commerce that can make their way into our waters.</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ts val="2000"/>
              <a:buChar char="•"/>
            </a:pP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Water quality monitoring is an important aspect to provide safe drinking water to the environment and keep the naturally gifted resource safe from getting contaminated. </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ts val="2000"/>
              <a:buChar char="•"/>
            </a:pP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So, this project helps in providing total data regarding the purity of water is displayed on the webpage and is analyzed in the form of a graph, pie chart</a:t>
            </a:r>
            <a:r>
              <a:rPr lang="en-IN" sz="2400">
                <a:solidFill>
                  <a:schemeClr val="tx1"/>
                </a:solidFill>
                <a:latin typeface="Times New Roman" panose="02020603050405020304"/>
                <a:ea typeface="Times New Roman" panose="02020603050405020304"/>
                <a:cs typeface="Times New Roman" panose="02020603050405020304"/>
                <a:sym typeface="Times New Roman" panose="02020603050405020304"/>
              </a:rPr>
              <a:t> </a:t>
            </a: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and values are given in the table.</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formal-thank-you-image"/>
          <p:cNvPicPr>
            <a:picLocks noChangeAspect="1"/>
          </p:cNvPicPr>
          <p:nvPr>
            <p:ph idx="1"/>
          </p:nvPr>
        </p:nvPicPr>
        <p:blipFill>
          <a:blip r:embed="rId1"/>
          <a:stretch>
            <a:fillRect/>
          </a:stretch>
        </p:blipFill>
        <p:spPr>
          <a:xfrm>
            <a:off x="1864360" y="1000125"/>
            <a:ext cx="8636000" cy="48583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 name="Google Shape;112;p4"/>
          <p:cNvSpPr txBox="1"/>
          <p:nvPr>
            <p:ph type="title"/>
          </p:nvPr>
        </p:nvSpPr>
        <p:spPr>
          <a:xfrm>
            <a:off x="609441" y="274638"/>
            <a:ext cx="10969943" cy="1143000"/>
          </a:xfrm>
          <a:prstGeom prst="rect">
            <a:avLst/>
          </a:prstGeom>
          <a:noFill/>
          <a:ln>
            <a:noFill/>
          </a:ln>
        </p:spPr>
        <p:txBody>
          <a:bodyPr spcFirstLastPara="1" wrap="square" lIns="103150" tIns="51575" rIns="103150" bIns="51575" anchor="ctr" anchorCtr="0">
            <a:normAutofit/>
          </a:bodyPr>
          <a:p>
            <a:pPr marL="0" lvl="0" indent="0" algn="ctr" rtl="0">
              <a:spcBef>
                <a:spcPts val="0"/>
              </a:spcBef>
              <a:spcAft>
                <a:spcPts val="0"/>
              </a:spcAft>
              <a:buClr>
                <a:schemeClr val="dk1"/>
              </a:buClr>
              <a:buSzPts val="2800"/>
              <a:buFont typeface="Times New Roman" panose="02020603050405020304"/>
              <a:buNone/>
            </a:pPr>
            <a:r>
              <a:rPr lang="en-US" sz="2800" b="1">
                <a:latin typeface="Times New Roman" panose="02020603050405020304"/>
                <a:ea typeface="Times New Roman" panose="02020603050405020304"/>
                <a:cs typeface="Times New Roman" panose="02020603050405020304"/>
                <a:sym typeface="Times New Roman" panose="02020603050405020304"/>
              </a:rPr>
              <a:t>EXISTING SYSTEM</a:t>
            </a:r>
            <a:endParaRPr sz="2800" b="1">
              <a:latin typeface="Times New Roman" panose="02020603050405020304"/>
              <a:ea typeface="Times New Roman" panose="02020603050405020304"/>
              <a:cs typeface="Times New Roman" panose="02020603050405020304"/>
              <a:sym typeface="Times New Roman" panose="02020603050405020304"/>
            </a:endParaRPr>
          </a:p>
        </p:txBody>
      </p:sp>
      <p:sp>
        <p:nvSpPr>
          <p:cNvPr id="106" name="Google Shape;106;p3"/>
          <p:cNvSpPr txBox="1"/>
          <p:nvPr>
            <p:ph type="body" idx="1"/>
          </p:nvPr>
        </p:nvSpPr>
        <p:spPr>
          <a:xfrm>
            <a:off x="609441" y="1600202"/>
            <a:ext cx="10969943" cy="4525963"/>
          </a:xfrm>
          <a:prstGeom prst="rect">
            <a:avLst/>
          </a:prstGeom>
          <a:noFill/>
          <a:ln>
            <a:noFill/>
          </a:ln>
        </p:spPr>
        <p:txBody>
          <a:bodyPr spcFirstLastPara="1" wrap="square" lIns="103150" tIns="51575" rIns="103150" bIns="51575" anchor="t" anchorCtr="0">
            <a:noAutofit/>
          </a:bodyPr>
          <a:p>
            <a:pPr marL="386715" lvl="0" indent="-386715" algn="just" rtl="0">
              <a:lnSpc>
                <a:spcPct val="150000"/>
              </a:lnSpc>
              <a:spcBef>
                <a:spcPts val="0"/>
              </a:spcBef>
              <a:spcAft>
                <a:spcPts val="0"/>
              </a:spcAft>
              <a:buClr>
                <a:schemeClr val="dk1"/>
              </a:buClr>
              <a:buSzPts val="2000"/>
              <a:buChar char="•"/>
            </a:pP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The current Water Quality observing framework include human towards looking at the water Quality, Testing.</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ts val="2000"/>
              <a:buChar char="•"/>
            </a:pP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 At present many measures are taken and innovative development has been introduced in water quality checking. </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386715" lvl="0" indent="-386715" algn="just" rtl="0">
              <a:lnSpc>
                <a:spcPct val="150000"/>
              </a:lnSpc>
              <a:spcBef>
                <a:spcPts val="0"/>
              </a:spcBef>
              <a:spcAft>
                <a:spcPts val="0"/>
              </a:spcAft>
              <a:buClr>
                <a:schemeClr val="dk1"/>
              </a:buClr>
              <a:buSzPts val="2000"/>
              <a:buChar char="•"/>
            </a:pP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These are finished by utilizing an automated laser bar and advanced camera. </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699770" y="1002030"/>
          <a:ext cx="10631170" cy="5491480"/>
        </p:xfrm>
        <a:graphic>
          <a:graphicData uri="http://schemas.openxmlformats.org/drawingml/2006/table">
            <a:tbl>
              <a:tblPr firstRow="1" bandRow="1">
                <a:tableStyleId>{5C22544A-7EE6-4342-B048-85BDC9FD1C3A}</a:tableStyleId>
              </a:tblPr>
              <a:tblGrid>
                <a:gridCol w="2125980"/>
                <a:gridCol w="8505190"/>
              </a:tblGrid>
              <a:tr h="539115">
                <a:tc>
                  <a:txBody>
                    <a:bodyPr/>
                    <a:p>
                      <a:pPr>
                        <a:buNone/>
                      </a:pPr>
                      <a:r>
                        <a:rPr lang="en-US"/>
                        <a:t> Author</a:t>
                      </a:r>
                      <a:endParaRPr lang="en-US"/>
                    </a:p>
                  </a:txBody>
                  <a:tcPr/>
                </a:tc>
                <a:tc>
                  <a:txBody>
                    <a:bodyPr/>
                    <a:p>
                      <a:pPr>
                        <a:buNone/>
                      </a:pPr>
                      <a:r>
                        <a:rPr lang="en-US"/>
                        <a:t>Description of Paper Work</a:t>
                      </a:r>
                      <a:endParaRPr lang="en-US"/>
                    </a:p>
                  </a:txBody>
                  <a:tcPr/>
                </a:tc>
              </a:tr>
              <a:tr h="970280">
                <a:tc>
                  <a:txBody>
                    <a:bodyPr/>
                    <a:p>
                      <a:pPr>
                        <a:buNone/>
                      </a:pPr>
                      <a:r>
                        <a:rPr lang="en-US" sz="1800">
                          <a:latin typeface="Times New Roman" panose="02020603050405020304" charset="0"/>
                          <a:cs typeface="Times New Roman" panose="02020603050405020304" charset="0"/>
                        </a:rPr>
                        <a:t>Monira Mukta</a:t>
                      </a:r>
                      <a:endParaRPr lang="en-US" sz="1800">
                        <a:latin typeface="Times New Roman" panose="02020603050405020304" charset="0"/>
                        <a:cs typeface="Times New Roman" panose="02020603050405020304" charset="0"/>
                      </a:endParaRPr>
                    </a:p>
                    <a:p>
                      <a:pPr>
                        <a:buNone/>
                      </a:pPr>
                      <a:r>
                        <a:rPr lang="en-IN" altLang="en-US" sz="1800">
                          <a:latin typeface="Times New Roman" panose="02020603050405020304" charset="0"/>
                          <a:cs typeface="Times New Roman" panose="02020603050405020304" charset="0"/>
                        </a:rPr>
                        <a:t>       </a:t>
                      </a:r>
                      <a:r>
                        <a:rPr lang="en-US" sz="1800">
                          <a:latin typeface="Times New Roman" panose="02020603050405020304" charset="0"/>
                          <a:cs typeface="Times New Roman" panose="02020603050405020304" charset="0"/>
                        </a:rPr>
                        <a:t> &amp;</a:t>
                      </a:r>
                      <a:endParaRPr lang="en-US" sz="1800">
                        <a:latin typeface="Times New Roman" panose="02020603050405020304" charset="0"/>
                        <a:cs typeface="Times New Roman" panose="02020603050405020304" charset="0"/>
                      </a:endParaRPr>
                    </a:p>
                    <a:p>
                      <a:pPr>
                        <a:buNone/>
                      </a:pPr>
                      <a:r>
                        <a:rPr lang="en-US" sz="1800">
                          <a:latin typeface="Times New Roman" panose="02020603050405020304" charset="0"/>
                          <a:cs typeface="Times New Roman" panose="02020603050405020304" charset="0"/>
                        </a:rPr>
                        <a:t> Samia Islam</a:t>
                      </a:r>
                      <a:endParaRPr lang="en-US" sz="1800">
                        <a:latin typeface="Times New Roman" panose="02020603050405020304" charset="0"/>
                        <a:cs typeface="Times New Roman" panose="02020603050405020304" charset="0"/>
                      </a:endParaRPr>
                    </a:p>
                  </a:txBody>
                  <a:tcPr/>
                </a:tc>
                <a:tc>
                  <a:txBody>
                    <a:bodyPr/>
                    <a:p>
                      <a:pPr>
                        <a:buNone/>
                      </a:pPr>
                      <a:r>
                        <a:rPr lang="en-IN" altLang="en-US" sz="1800">
                          <a:latin typeface="Times New Roman" panose="02020603050405020304" charset="0"/>
                          <a:cs typeface="Times New Roman" panose="02020603050405020304" charset="0"/>
                          <a:sym typeface="+mn-ea"/>
                        </a:rPr>
                        <a:t>They designed a system for IoT (Internet of things) based smart water quality monitoring (SWQM) system that aids in continuous measurement of water condition based on four physical parameters.</a:t>
                      </a:r>
                      <a:endParaRPr lang="en-IN" altLang="en-US" sz="1800">
                        <a:latin typeface="Times New Roman" panose="02020603050405020304" charset="0"/>
                        <a:cs typeface="Times New Roman" panose="02020603050405020304" charset="0"/>
                        <a:sym typeface="+mn-ea"/>
                      </a:endParaRPr>
                    </a:p>
                  </a:txBody>
                  <a:tcPr/>
                </a:tc>
              </a:tr>
              <a:tr h="1026795">
                <a:tc>
                  <a:txBody>
                    <a:bodyPr/>
                    <a:p>
                      <a:pPr>
                        <a:buNone/>
                      </a:pPr>
                      <a:r>
                        <a:rPr lang="en-IN" altLang="en-US" sz="1800">
                          <a:latin typeface="Times New Roman" panose="02020603050405020304" charset="0"/>
                          <a:cs typeface="Times New Roman" panose="02020603050405020304" charset="0"/>
                        </a:rPr>
                        <a:t>A.N.Prasad, K. A. Mamun, F. R. Islam, H. Haqva</a:t>
                      </a:r>
                      <a:endParaRPr lang="en-IN" altLang="en-US" sz="1800">
                        <a:latin typeface="Times New Roman" panose="02020603050405020304" charset="0"/>
                        <a:cs typeface="Times New Roman" panose="02020603050405020304" charset="0"/>
                      </a:endParaRPr>
                    </a:p>
                  </a:txBody>
                  <a:tcPr/>
                </a:tc>
                <a:tc>
                  <a:txBody>
                    <a:bodyPr/>
                    <a:p>
                      <a:pPr>
                        <a:buNone/>
                      </a:pPr>
                      <a:r>
                        <a:rPr lang="en-IN" altLang="en-US" sz="1800">
                          <a:latin typeface="Times New Roman" panose="02020603050405020304" charset="0"/>
                          <a:cs typeface="Times New Roman" panose="02020603050405020304" charset="0"/>
                        </a:rPr>
                        <a:t>They presents a smart water quality monitoring system for Fiji, using IoT and remote sensing technology.</a:t>
                      </a:r>
                      <a:endParaRPr lang="en-IN" altLang="en-US" sz="1800">
                        <a:latin typeface="Times New Roman" panose="02020603050405020304" charset="0"/>
                        <a:cs typeface="Times New Roman" panose="02020603050405020304" charset="0"/>
                      </a:endParaRPr>
                    </a:p>
                  </a:txBody>
                  <a:tcPr/>
                </a:tc>
              </a:tr>
              <a:tr h="1015365">
                <a:tc>
                  <a:txBody>
                    <a:bodyPr/>
                    <a:p>
                      <a:pPr>
                        <a:buNone/>
                      </a:pPr>
                      <a:r>
                        <a:rPr lang="en-US" sz="1800">
                          <a:latin typeface="Times New Roman" panose="02020603050405020304" charset="0"/>
                          <a:cs typeface="Times New Roman" panose="02020603050405020304" charset="0"/>
                        </a:rPr>
                        <a:t>Kamarul Hafiz Kamaludin</a:t>
                      </a:r>
                      <a:r>
                        <a:rPr lang="en-IN" altLang="en-US" sz="1800">
                          <a:latin typeface="Times New Roman" panose="02020603050405020304" charset="0"/>
                          <a:cs typeface="Times New Roman" panose="02020603050405020304" charset="0"/>
                        </a:rPr>
                        <a:t> &amp;</a:t>
                      </a:r>
                      <a:endParaRPr lang="en-IN" altLang="en-US" sz="1800">
                        <a:latin typeface="Times New Roman" panose="02020603050405020304" charset="0"/>
                        <a:cs typeface="Times New Roman" panose="02020603050405020304" charset="0"/>
                      </a:endParaRPr>
                    </a:p>
                    <a:p>
                      <a:pPr>
                        <a:buNone/>
                      </a:pPr>
                      <a:r>
                        <a:rPr lang="en-IN" altLang="en-US" sz="1800">
                          <a:latin typeface="Times New Roman" panose="02020603050405020304" charset="0"/>
                          <a:cs typeface="Times New Roman" panose="02020603050405020304" charset="0"/>
                        </a:rPr>
                        <a:t>Widad Ismail</a:t>
                      </a:r>
                      <a:endParaRPr lang="en-IN" altLang="en-US" sz="1800">
                        <a:latin typeface="Times New Roman" panose="02020603050405020304" charset="0"/>
                        <a:cs typeface="Times New Roman" panose="02020603050405020304" charset="0"/>
                      </a:endParaRPr>
                    </a:p>
                  </a:txBody>
                  <a:tcPr/>
                </a:tc>
                <a:tc>
                  <a:txBody>
                    <a:bodyPr/>
                    <a:p>
                      <a:pPr>
                        <a:buNone/>
                      </a:pPr>
                      <a:r>
                        <a:rPr lang="en-IN" sz="1800">
                          <a:latin typeface="Times New Roman" panose="02020603050405020304" charset="0"/>
                          <a:cs typeface="Times New Roman" panose="02020603050405020304" charset="0"/>
                        </a:rPr>
                        <a:t> Their </a:t>
                      </a:r>
                      <a:r>
                        <a:rPr sz="1800">
                          <a:latin typeface="Times New Roman" panose="02020603050405020304" charset="0"/>
                          <a:cs typeface="Times New Roman" panose="02020603050405020304" charset="0"/>
                        </a:rPr>
                        <a:t>paper suggests an IoT based system implementation by embedding the RFID , WSN platform and IP based communication into a single platform for WQM purpose.</a:t>
                      </a:r>
                      <a:endParaRPr sz="1800">
                        <a:latin typeface="Times New Roman" panose="02020603050405020304" charset="0"/>
                        <a:cs typeface="Times New Roman" panose="02020603050405020304" charset="0"/>
                      </a:endParaRPr>
                    </a:p>
                  </a:txBody>
                  <a:tcPr/>
                </a:tc>
              </a:tr>
              <a:tr h="970280">
                <a:tc>
                  <a:txBody>
                    <a:bodyPr/>
                    <a:p>
                      <a:pPr>
                        <a:buNone/>
                      </a:pPr>
                      <a:r>
                        <a:rPr lang="en-US" sz="1800">
                          <a:latin typeface="Times New Roman" panose="02020603050405020304" charset="0"/>
                          <a:cs typeface="Times New Roman" panose="02020603050405020304" charset="0"/>
                        </a:rPr>
                        <a:t>Yi Hong Wang, Ju Chen, Shi Feng Tao</a:t>
                      </a:r>
                      <a:endParaRPr lang="en-US" sz="1800">
                        <a:latin typeface="Times New Roman" panose="02020603050405020304" charset="0"/>
                        <a:cs typeface="Times New Roman" panose="02020603050405020304" charset="0"/>
                      </a:endParaRPr>
                    </a:p>
                  </a:txBody>
                  <a:tcPr/>
                </a:tc>
                <a:tc>
                  <a:txBody>
                    <a:bodyPr/>
                    <a:p>
                      <a:pPr>
                        <a:buNone/>
                      </a:pPr>
                      <a:r>
                        <a:rPr lang="en-IN" altLang="en-US" sz="1800">
                          <a:latin typeface="Times New Roman" panose="02020603050405020304" charset="0"/>
                          <a:cs typeface="Times New Roman" panose="02020603050405020304" charset="0"/>
                        </a:rPr>
                        <a:t>The system adopts a modular design concept as a whole, which is mainly composed of a main controller, a sensor and a wireless communication module.</a:t>
                      </a:r>
                      <a:endParaRPr lang="en-IN" altLang="en-US" sz="1800">
                        <a:latin typeface="Times New Roman" panose="02020603050405020304" charset="0"/>
                        <a:cs typeface="Times New Roman" panose="02020603050405020304" charset="0"/>
                      </a:endParaRPr>
                    </a:p>
                  </a:txBody>
                  <a:tcPr/>
                </a:tc>
              </a:tr>
              <a:tr h="969645">
                <a:tc>
                  <a:txBody>
                    <a:bodyPr/>
                    <a:p>
                      <a:pPr>
                        <a:buNone/>
                      </a:pPr>
                      <a:r>
                        <a:rPr lang="en-US" sz="1800">
                          <a:latin typeface="Times New Roman" panose="02020603050405020304" charset="0"/>
                          <a:cs typeface="Times New Roman" panose="02020603050405020304" charset="0"/>
                        </a:rPr>
                        <a:t>Aravindan S.Rao, Stephan Martial, Jayavardhan Gubbi</a:t>
                      </a:r>
                      <a:r>
                        <a:rPr lang="en-IN" altLang="en-US" sz="1800">
                          <a:latin typeface="Times New Roman" panose="02020603050405020304" charset="0"/>
                          <a:cs typeface="Times New Roman" panose="02020603050405020304" charset="0"/>
                        </a:rPr>
                        <a:t>.</a:t>
                      </a:r>
                      <a:endParaRPr lang="en-IN" altLang="en-US" sz="1800">
                        <a:latin typeface="Times New Roman" panose="02020603050405020304" charset="0"/>
                        <a:cs typeface="Times New Roman" panose="02020603050405020304" charset="0"/>
                      </a:endParaRPr>
                    </a:p>
                  </a:txBody>
                  <a:tcPr/>
                </a:tc>
                <a:tc>
                  <a:txBody>
                    <a:bodyPr/>
                    <a:p>
                      <a:pPr>
                        <a:buNone/>
                      </a:pPr>
                      <a:r>
                        <a:rPr lang="en-IN" altLang="en-US" sz="1800">
                          <a:latin typeface="Times New Roman" panose="02020603050405020304" charset="0"/>
                          <a:cs typeface="Times New Roman" panose="02020603050405020304" charset="0"/>
                        </a:rPr>
                        <a:t>They developed a  low-cost autonomous water quality monitoring system.</a:t>
                      </a:r>
                      <a:endParaRPr lang="en-IN" altLang="en-US" sz="18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720090" y="459740"/>
          <a:ext cx="10631170" cy="5939155"/>
        </p:xfrm>
        <a:graphic>
          <a:graphicData uri="http://schemas.openxmlformats.org/drawingml/2006/table">
            <a:tbl>
              <a:tblPr firstRow="1" bandRow="1">
                <a:tableStyleId>{5C22544A-7EE6-4342-B048-85BDC9FD1C3A}</a:tableStyleId>
              </a:tblPr>
              <a:tblGrid>
                <a:gridCol w="2125980"/>
                <a:gridCol w="8505190"/>
              </a:tblGrid>
              <a:tr h="539115">
                <a:tc>
                  <a:txBody>
                    <a:bodyPr/>
                    <a:p>
                      <a:pPr>
                        <a:buNone/>
                      </a:pPr>
                      <a:r>
                        <a:rPr lang="en-US">
                          <a:solidFill>
                            <a:schemeClr val="tx1"/>
                          </a:solidFill>
                        </a:rPr>
                        <a:t> Author</a:t>
                      </a:r>
                      <a:endParaRPr lang="en-US">
                        <a:solidFill>
                          <a:schemeClr val="tx1"/>
                        </a:solidFill>
                      </a:endParaRPr>
                    </a:p>
                  </a:txBody>
                  <a:tcPr/>
                </a:tc>
                <a:tc>
                  <a:txBody>
                    <a:bodyPr/>
                    <a:p>
                      <a:pPr>
                        <a:buNone/>
                      </a:pPr>
                      <a:r>
                        <a:rPr lang="en-US">
                          <a:solidFill>
                            <a:schemeClr val="tx1"/>
                          </a:solidFill>
                        </a:rPr>
                        <a:t>Description of Paper Work</a:t>
                      </a:r>
                      <a:endParaRPr lang="en-US">
                        <a:solidFill>
                          <a:schemeClr val="tx1"/>
                        </a:solidFill>
                      </a:endParaRPr>
                    </a:p>
                  </a:txBody>
                  <a:tcPr/>
                </a:tc>
              </a:tr>
              <a:tr h="970280">
                <a:tc>
                  <a:txBody>
                    <a:bodyPr/>
                    <a:p>
                      <a:pPr>
                        <a:buNone/>
                      </a:pPr>
                      <a:r>
                        <a:rPr lang="en-US" sz="1800">
                          <a:solidFill>
                            <a:schemeClr val="tx1"/>
                          </a:solidFill>
                          <a:latin typeface="Times New Roman" panose="02020603050405020304" charset="0"/>
                          <a:cs typeface="Times New Roman" panose="02020603050405020304" charset="0"/>
                        </a:rPr>
                        <a:t>Vaishnavi V, Varshitha R C, Tejaswini M</a:t>
                      </a:r>
                      <a:endParaRPr lang="en-US" sz="1800">
                        <a:solidFill>
                          <a:schemeClr val="tx1"/>
                        </a:solidFill>
                        <a:latin typeface="Times New Roman" panose="02020603050405020304" charset="0"/>
                        <a:cs typeface="Times New Roman" panose="02020603050405020304" charset="0"/>
                      </a:endParaRPr>
                    </a:p>
                  </a:txBody>
                  <a:tcPr/>
                </a:tc>
                <a:tc>
                  <a:txBody>
                    <a:bodyPr/>
                    <a:p>
                      <a:pPr>
                        <a:buNone/>
                      </a:pPr>
                      <a:r>
                        <a:rPr lang="en-IN" altLang="en-US" sz="1800">
                          <a:solidFill>
                            <a:schemeClr val="tx1"/>
                          </a:solidFill>
                          <a:latin typeface="Times New Roman" panose="02020603050405020304" charset="0"/>
                          <a:cs typeface="Times New Roman" panose="02020603050405020304" charset="0"/>
                          <a:sym typeface="+mn-ea"/>
                        </a:rPr>
                        <a:t>They  suggested system is a minimal price real time water quality monitoring system in IoT environment.</a:t>
                      </a:r>
                      <a:endParaRPr lang="en-IN" altLang="en-US" sz="1800">
                        <a:solidFill>
                          <a:schemeClr val="tx1"/>
                        </a:solidFill>
                        <a:latin typeface="Times New Roman" panose="02020603050405020304" charset="0"/>
                        <a:cs typeface="Times New Roman" panose="02020603050405020304" charset="0"/>
                        <a:sym typeface="+mn-ea"/>
                      </a:endParaRPr>
                    </a:p>
                  </a:txBody>
                  <a:tcPr/>
                </a:tc>
              </a:tr>
              <a:tr h="1026795">
                <a:tc>
                  <a:txBody>
                    <a:bodyPr/>
                    <a:p>
                      <a:pPr>
                        <a:buNone/>
                      </a:pPr>
                      <a:r>
                        <a:rPr lang="en-IN" altLang="en-US" sz="1800">
                          <a:solidFill>
                            <a:schemeClr val="tx1"/>
                          </a:solidFill>
                          <a:latin typeface="Times New Roman" panose="02020603050405020304" charset="0"/>
                          <a:cs typeface="Times New Roman" panose="02020603050405020304" charset="0"/>
                        </a:rPr>
                        <a:t>Daigavane and Dr. M.A Gaikwad</a:t>
                      </a:r>
                      <a:endParaRPr lang="en-IN" altLang="en-US" sz="1800">
                        <a:solidFill>
                          <a:schemeClr val="tx1"/>
                        </a:solidFill>
                        <a:latin typeface="Times New Roman" panose="02020603050405020304" charset="0"/>
                        <a:cs typeface="Times New Roman" panose="02020603050405020304" charset="0"/>
                      </a:endParaRPr>
                    </a:p>
                  </a:txBody>
                  <a:tcPr/>
                </a:tc>
                <a:tc>
                  <a:txBody>
                    <a:bodyPr/>
                    <a:p>
                      <a:pPr>
                        <a:buNone/>
                      </a:pPr>
                      <a:r>
                        <a:rPr lang="en-IN" altLang="en-US" sz="1800">
                          <a:solidFill>
                            <a:schemeClr val="tx1"/>
                          </a:solidFill>
                          <a:latin typeface="Times New Roman" panose="02020603050405020304" charset="0"/>
                          <a:cs typeface="Times New Roman" panose="02020603050405020304" charset="0"/>
                        </a:rPr>
                        <a:t>They highlights water quality monitoring methods, sensors, embedded design, and information dissipation procedure, role of government, network operator and villagers in ensuring proper information dissipation.</a:t>
                      </a:r>
                      <a:endParaRPr lang="en-IN" altLang="en-US" sz="1800">
                        <a:solidFill>
                          <a:schemeClr val="tx1"/>
                        </a:solidFill>
                        <a:latin typeface="Times New Roman" panose="02020603050405020304" charset="0"/>
                        <a:cs typeface="Times New Roman" panose="02020603050405020304" charset="0"/>
                      </a:endParaRPr>
                    </a:p>
                  </a:txBody>
                  <a:tcPr/>
                </a:tc>
              </a:tr>
              <a:tr h="1463040">
                <a:tc>
                  <a:txBody>
                    <a:bodyPr/>
                    <a:p>
                      <a:pPr>
                        <a:buNone/>
                      </a:pPr>
                      <a:r>
                        <a:rPr lang="en-US" sz="1800">
                          <a:solidFill>
                            <a:schemeClr val="tx1"/>
                          </a:solidFill>
                          <a:latin typeface="Times New Roman" panose="02020603050405020304" charset="0"/>
                          <a:cs typeface="Times New Roman" panose="02020603050405020304" charset="0"/>
                        </a:rPr>
                        <a:t>L. Lakshmanan, Jesudoss A, Sivasangari A, Sardar Maran and Mercy Theresa M</a:t>
                      </a:r>
                      <a:endParaRPr lang="en-US" sz="1800">
                        <a:solidFill>
                          <a:schemeClr val="tx1"/>
                        </a:solidFill>
                        <a:latin typeface="Times New Roman" panose="02020603050405020304" charset="0"/>
                        <a:cs typeface="Times New Roman" panose="02020603050405020304" charset="0"/>
                      </a:endParaRPr>
                    </a:p>
                  </a:txBody>
                  <a:tcPr/>
                </a:tc>
                <a:tc>
                  <a:txBody>
                    <a:bodyPr/>
                    <a:p>
                      <a:pPr>
                        <a:buNone/>
                      </a:pPr>
                      <a:r>
                        <a:rPr lang="en-IN" altLang="en-US" sz="1800">
                          <a:solidFill>
                            <a:schemeClr val="tx1"/>
                          </a:solidFill>
                          <a:latin typeface="Times New Roman" panose="02020603050405020304" charset="0"/>
                          <a:cs typeface="Times New Roman" panose="02020603050405020304" charset="0"/>
                        </a:rPr>
                        <a:t>They  proved </a:t>
                      </a:r>
                      <a:r>
                        <a:rPr sz="1800">
                          <a:solidFill>
                            <a:schemeClr val="tx1"/>
                          </a:solidFill>
                          <a:latin typeface="Times New Roman" panose="02020603050405020304" charset="0"/>
                          <a:cs typeface="Times New Roman" panose="02020603050405020304" charset="0"/>
                        </a:rPr>
                        <a:t>PH and turbidity parameters thus calculated are stored in a tabular format and is shown on pc</a:t>
                      </a:r>
                      <a:r>
                        <a:rPr lang="en-IN" sz="1800">
                          <a:solidFill>
                            <a:schemeClr val="tx1"/>
                          </a:solidFill>
                          <a:latin typeface="Times New Roman" panose="02020603050405020304" charset="0"/>
                          <a:cs typeface="Times New Roman" panose="02020603050405020304" charset="0"/>
                        </a:rPr>
                        <a:t>.</a:t>
                      </a:r>
                      <a:endParaRPr lang="en-IN" sz="1800">
                        <a:solidFill>
                          <a:schemeClr val="tx1"/>
                        </a:solidFill>
                        <a:latin typeface="Times New Roman" panose="02020603050405020304" charset="0"/>
                        <a:cs typeface="Times New Roman" panose="02020603050405020304" charset="0"/>
                      </a:endParaRPr>
                    </a:p>
                  </a:txBody>
                  <a:tcPr/>
                </a:tc>
              </a:tr>
              <a:tr h="970280">
                <a:tc>
                  <a:txBody>
                    <a:bodyPr/>
                    <a:p>
                      <a:pPr>
                        <a:buNone/>
                      </a:pPr>
                      <a:r>
                        <a:rPr lang="en-US" sz="1800">
                          <a:solidFill>
                            <a:schemeClr val="tx1"/>
                          </a:solidFill>
                          <a:latin typeface="Times New Roman" panose="02020603050405020304" charset="0"/>
                          <a:cs typeface="Times New Roman" panose="02020603050405020304" charset="0"/>
                        </a:rPr>
                        <a:t>Dong He</a:t>
                      </a:r>
                      <a:endParaRPr lang="en-US" sz="1800">
                        <a:solidFill>
                          <a:schemeClr val="tx1"/>
                        </a:solidFill>
                        <a:latin typeface="Times New Roman" panose="02020603050405020304" charset="0"/>
                        <a:cs typeface="Times New Roman" panose="02020603050405020304" charset="0"/>
                      </a:endParaRPr>
                    </a:p>
                    <a:p>
                      <a:pPr>
                        <a:buNone/>
                      </a:pPr>
                      <a:r>
                        <a:rPr lang="en-IN" altLang="en-US" sz="1800">
                          <a:solidFill>
                            <a:schemeClr val="tx1"/>
                          </a:solidFill>
                          <a:latin typeface="Times New Roman" panose="02020603050405020304" charset="0"/>
                          <a:cs typeface="Times New Roman" panose="02020603050405020304" charset="0"/>
                        </a:rPr>
                        <a:t>&amp; </a:t>
                      </a:r>
                      <a:r>
                        <a:rPr lang="en-US" sz="1800">
                          <a:solidFill>
                            <a:schemeClr val="tx1"/>
                          </a:solidFill>
                          <a:latin typeface="Times New Roman" panose="02020603050405020304" charset="0"/>
                          <a:cs typeface="Times New Roman" panose="02020603050405020304" charset="0"/>
                        </a:rPr>
                        <a:t>Li-Xin Zhang</a:t>
                      </a:r>
                      <a:endParaRPr lang="en-US" sz="1800">
                        <a:solidFill>
                          <a:schemeClr val="tx1"/>
                        </a:solidFill>
                        <a:latin typeface="Times New Roman" panose="02020603050405020304" charset="0"/>
                        <a:cs typeface="Times New Roman" panose="02020603050405020304" charset="0"/>
                      </a:endParaRPr>
                    </a:p>
                  </a:txBody>
                  <a:tcPr/>
                </a:tc>
                <a:tc>
                  <a:txBody>
                    <a:bodyPr/>
                    <a:p>
                      <a:pPr>
                        <a:buNone/>
                      </a:pPr>
                      <a:r>
                        <a:rPr lang="en-IN" altLang="en-US" sz="1800">
                          <a:solidFill>
                            <a:schemeClr val="tx1"/>
                          </a:solidFill>
                          <a:latin typeface="Times New Roman" panose="02020603050405020304" charset="0"/>
                          <a:cs typeface="Times New Roman" panose="02020603050405020304" charset="0"/>
                        </a:rPr>
                        <a:t>They entire system consists of two parts: the WSN and Remote Data Center.</a:t>
                      </a:r>
                      <a:endParaRPr lang="en-IN" altLang="en-US" sz="1800">
                        <a:solidFill>
                          <a:schemeClr val="tx1"/>
                        </a:solidFill>
                        <a:latin typeface="Times New Roman" panose="02020603050405020304" charset="0"/>
                        <a:cs typeface="Times New Roman" panose="02020603050405020304" charset="0"/>
                      </a:endParaRPr>
                    </a:p>
                  </a:txBody>
                  <a:tcPr/>
                </a:tc>
              </a:tr>
              <a:tr h="969645">
                <a:tc>
                  <a:txBody>
                    <a:bodyPr/>
                    <a:p>
                      <a:pPr>
                        <a:buNone/>
                      </a:pPr>
                      <a:r>
                        <a:rPr sz="1800">
                          <a:solidFill>
                            <a:schemeClr val="tx1"/>
                          </a:solidFill>
                          <a:latin typeface="Times New Roman" panose="02020603050405020304" charset="0"/>
                          <a:cs typeface="Times New Roman" panose="02020603050405020304" charset="0"/>
                        </a:rPr>
                        <a:t>Supriya R. Khair</a:t>
                      </a:r>
                      <a:endParaRPr sz="1800">
                        <a:solidFill>
                          <a:schemeClr val="tx1"/>
                        </a:solidFill>
                        <a:latin typeface="Times New Roman" panose="02020603050405020304" charset="0"/>
                        <a:cs typeface="Times New Roman" panose="02020603050405020304" charset="0"/>
                      </a:endParaRPr>
                    </a:p>
                    <a:p>
                      <a:pPr>
                        <a:buNone/>
                      </a:pPr>
                      <a:r>
                        <a:rPr lang="en-IN" sz="1800">
                          <a:solidFill>
                            <a:schemeClr val="tx1"/>
                          </a:solidFill>
                          <a:latin typeface="Times New Roman" panose="02020603050405020304" charset="0"/>
                          <a:cs typeface="Times New Roman" panose="02020603050405020304" charset="0"/>
                        </a:rPr>
                        <a:t>        &amp;</a:t>
                      </a:r>
                      <a:endParaRPr lang="en-IN" sz="1800">
                        <a:solidFill>
                          <a:schemeClr val="tx1"/>
                        </a:solidFill>
                        <a:latin typeface="Times New Roman" panose="02020603050405020304" charset="0"/>
                        <a:cs typeface="Times New Roman" panose="02020603050405020304" charset="0"/>
                      </a:endParaRPr>
                    </a:p>
                    <a:p>
                      <a:pPr>
                        <a:buNone/>
                      </a:pPr>
                      <a:r>
                        <a:rPr lang="en-IN" sz="1800">
                          <a:solidFill>
                            <a:schemeClr val="tx1"/>
                          </a:solidFill>
                          <a:latin typeface="Times New Roman" panose="02020603050405020304" charset="0"/>
                          <a:cs typeface="Times New Roman" panose="02020603050405020304" charset="0"/>
                        </a:rPr>
                        <a:t>Revati M. Wahul</a:t>
                      </a:r>
                      <a:endParaRPr lang="en-IN" sz="1800">
                        <a:solidFill>
                          <a:schemeClr val="tx1"/>
                        </a:solidFill>
                        <a:latin typeface="Times New Roman" panose="02020603050405020304" charset="0"/>
                        <a:cs typeface="Times New Roman" panose="02020603050405020304" charset="0"/>
                      </a:endParaRPr>
                    </a:p>
                  </a:txBody>
                  <a:tcPr/>
                </a:tc>
                <a:tc>
                  <a:txBody>
                    <a:bodyPr/>
                    <a:p>
                      <a:pPr>
                        <a:buNone/>
                      </a:pPr>
                      <a:r>
                        <a:rPr lang="en-IN" altLang="en-US" sz="1800">
                          <a:solidFill>
                            <a:schemeClr val="tx1"/>
                          </a:solidFill>
                          <a:latin typeface="Times New Roman" panose="02020603050405020304" charset="0"/>
                          <a:cs typeface="Times New Roman" panose="02020603050405020304" charset="0"/>
                        </a:rPr>
                        <a:t>They proved analyzing and evaluating the nature and extent of corrective action to be taken and how much pollution control is necessary, and effectiveness of quality and pollution control measures which need to be taken by the observer.</a:t>
                      </a:r>
                      <a:endParaRPr lang="en-IN" altLang="en-US" sz="1800">
                        <a:solidFill>
                          <a:schemeClr val="tx1"/>
                        </a:solidFill>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 name="Google Shape;128;p5"/>
          <p:cNvSpPr txBox="1"/>
          <p:nvPr>
            <p:ph type="title"/>
          </p:nvPr>
        </p:nvSpPr>
        <p:spPr>
          <a:xfrm>
            <a:off x="609441" y="274638"/>
            <a:ext cx="10969943" cy="1143000"/>
          </a:xfrm>
          <a:prstGeom prst="rect">
            <a:avLst/>
          </a:prstGeom>
          <a:noFill/>
          <a:ln>
            <a:noFill/>
          </a:ln>
        </p:spPr>
        <p:txBody>
          <a:bodyPr spcFirstLastPara="1" wrap="square" lIns="103150" tIns="51575" rIns="103150" bIns="51575" anchor="ctr" anchorCtr="0">
            <a:normAutofit/>
          </a:bodyPr>
          <a:p>
            <a:pPr marL="0" lvl="0" indent="0" algn="ctr" rtl="0">
              <a:spcBef>
                <a:spcPts val="0"/>
              </a:spcBef>
              <a:spcAft>
                <a:spcPts val="0"/>
              </a:spcAft>
              <a:buClr>
                <a:schemeClr val="dk1"/>
              </a:buClr>
              <a:buSzPts val="2800"/>
              <a:buFont typeface="Times New Roman" panose="02020603050405020304"/>
              <a:buNone/>
            </a:pPr>
            <a:r>
              <a:rPr lang="en-US" sz="2800" b="1">
                <a:latin typeface="Times New Roman" panose="02020603050405020304"/>
                <a:ea typeface="Times New Roman" panose="02020603050405020304"/>
                <a:cs typeface="Times New Roman" panose="02020603050405020304"/>
                <a:sym typeface="Times New Roman" panose="02020603050405020304"/>
              </a:rPr>
              <a:t>PROPOSED SYSTEM</a:t>
            </a:r>
            <a:endParaRPr sz="2800" b="1">
              <a:latin typeface="Times New Roman" panose="02020603050405020304"/>
              <a:ea typeface="Times New Roman" panose="02020603050405020304"/>
              <a:cs typeface="Times New Roman" panose="02020603050405020304"/>
              <a:sym typeface="Times New Roman" panose="02020603050405020304"/>
            </a:endParaRPr>
          </a:p>
        </p:txBody>
      </p:sp>
      <p:sp>
        <p:nvSpPr>
          <p:cNvPr id="106" name="Google Shape;106;p3"/>
          <p:cNvSpPr txBox="1"/>
          <p:nvPr>
            <p:ph type="body" idx="1"/>
          </p:nvPr>
        </p:nvSpPr>
        <p:spPr>
          <a:xfrm>
            <a:off x="609441" y="1600202"/>
            <a:ext cx="10969943" cy="4525963"/>
          </a:xfrm>
          <a:prstGeom prst="rect">
            <a:avLst/>
          </a:prstGeom>
          <a:noFill/>
          <a:ln>
            <a:noFill/>
          </a:ln>
        </p:spPr>
        <p:txBody>
          <a:bodyPr spcFirstLastPara="1" wrap="square" lIns="103150" tIns="51575" rIns="103150" bIns="51575" anchor="t" anchorCtr="0">
            <a:noAutofit/>
          </a:bodyPr>
          <a:p>
            <a:pPr marL="0" lvl="0" indent="0" algn="just" rtl="0">
              <a:lnSpc>
                <a:spcPct val="150000"/>
              </a:lnSpc>
              <a:spcBef>
                <a:spcPts val="0"/>
              </a:spcBef>
              <a:spcAft>
                <a:spcPts val="0"/>
              </a:spcAft>
              <a:buClr>
                <a:schemeClr val="dk1"/>
              </a:buClr>
              <a:buSzPts val="2000"/>
              <a:buNone/>
            </a:pPr>
            <a:r>
              <a:rPr sz="2400">
                <a:solidFill>
                  <a:schemeClr val="tx1"/>
                </a:solidFill>
                <a:latin typeface="Times New Roman" panose="02020603050405020304"/>
                <a:ea typeface="Times New Roman" panose="02020603050405020304"/>
                <a:cs typeface="Times New Roman" panose="02020603050405020304"/>
                <a:sym typeface="Times New Roman" panose="02020603050405020304"/>
              </a:rPr>
              <a:t>In the proposed system, the water quality will be checked by the Ph and turbidity sensors which are connected to the Node MCU microcontroller. The data is collected and is sent to the cloud for storage. The values are stored in a tabular format. We can get alert message notifications to the registered mobile number through SMS if the sensor reaches above the limit i.e. Ph&lt;7 and turbidity&gt;60 using GSM. The values that are stored in a tabular form are analyzed in the form of line graphs and pie charts.</a:t>
            </a:r>
            <a:endParaRPr sz="240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45"/>
          <p:cNvSpPr txBox="1">
            <a:spLocks noGrp="1"/>
          </p:cNvSpPr>
          <p:nvPr>
            <p:ph type="title"/>
          </p:nvPr>
        </p:nvSpPr>
        <p:spPr>
          <a:xfrm>
            <a:off x="727617" y="385446"/>
            <a:ext cx="10736766" cy="476860"/>
          </a:xfrm>
        </p:spPr>
        <p:txBody>
          <a:bodyPr>
            <a:noAutofit/>
          </a:bodyPr>
          <a:lstStyle/>
          <a:p>
            <a:pPr algn="ctr"/>
            <a:r>
              <a:rPr lang="en-IN" altLang="en-US" sz="2800" b="1" dirty="0">
                <a:latin typeface="Times New Roman" panose="02020603050405020304" charset="0"/>
                <a:cs typeface="Times New Roman" panose="02020603050405020304" charset="0"/>
              </a:rPr>
              <a:t>PROS OUTWEIGH THE CONS</a:t>
            </a:r>
            <a:endParaRPr lang="en-IN" altLang="en-US" sz="2800" b="1" dirty="0">
              <a:latin typeface="Times New Roman" panose="02020603050405020304" charset="0"/>
              <a:cs typeface="Times New Roman" panose="02020603050405020304" charset="0"/>
            </a:endParaRPr>
          </a:p>
        </p:txBody>
      </p:sp>
      <p:grpSp>
        <p:nvGrpSpPr>
          <p:cNvPr id="3" name="Group 2"/>
          <p:cNvGrpSpPr/>
          <p:nvPr/>
        </p:nvGrpSpPr>
        <p:grpSpPr>
          <a:xfrm>
            <a:off x="1624575" y="2078910"/>
            <a:ext cx="3691161" cy="3983000"/>
            <a:chOff x="1615899" y="2331000"/>
            <a:chExt cx="3691161" cy="3983000"/>
          </a:xfrm>
        </p:grpSpPr>
        <p:sp>
          <p:nvSpPr>
            <p:cNvPr id="1375" name="Google Shape;1375;p45"/>
            <p:cNvSpPr txBox="1"/>
            <p:nvPr/>
          </p:nvSpPr>
          <p:spPr>
            <a:xfrm>
              <a:off x="1615899" y="2331000"/>
              <a:ext cx="3684270" cy="676910"/>
            </a:xfrm>
            <a:prstGeom prst="rect">
              <a:avLst/>
            </a:prstGeom>
            <a:solidFill>
              <a:schemeClr val="bg1">
                <a:lumMod val="95000"/>
              </a:schemeClr>
            </a:solidFill>
            <a:ln>
              <a:noFill/>
            </a:ln>
          </p:spPr>
          <p:txBody>
            <a:bodyPr spcFirstLastPara="1" wrap="square" lIns="121900" tIns="121900" rIns="121900" bIns="121900" anchor="ctr" anchorCtr="0">
              <a:noAutofit/>
            </a:bodyPr>
            <a:lstStyle/>
            <a:p>
              <a:pPr algn="just">
                <a:lnSpc>
                  <a:spcPct val="115000"/>
                </a:lnSpc>
              </a:pPr>
              <a:r>
                <a:rPr sz="1600">
                  <a:solidFill>
                    <a:schemeClr val="tx1"/>
                  </a:solidFill>
                  <a:latin typeface="Times New Roman" panose="02020603050405020304"/>
                  <a:ea typeface="Times New Roman" panose="02020603050405020304"/>
                  <a:cs typeface="Times New Roman" panose="02020603050405020304"/>
                  <a:sym typeface="Times New Roman" panose="02020603050405020304"/>
                </a:rPr>
                <a:t>Water Quality</a:t>
              </a:r>
              <a:r>
                <a:rPr lang="en-IN" sz="1600">
                  <a:solidFill>
                    <a:schemeClr val="tx1"/>
                  </a:solidFill>
                  <a:latin typeface="Times New Roman" panose="02020603050405020304"/>
                  <a:ea typeface="Times New Roman" panose="02020603050405020304"/>
                  <a:cs typeface="Times New Roman" panose="02020603050405020304"/>
                  <a:sym typeface="Times New Roman" panose="02020603050405020304"/>
                </a:rPr>
                <a:t> is Monitored by a </a:t>
              </a:r>
              <a:r>
                <a:rPr sz="1600">
                  <a:solidFill>
                    <a:schemeClr val="tx1"/>
                  </a:solidFill>
                  <a:latin typeface="Times New Roman" panose="02020603050405020304"/>
                  <a:ea typeface="Times New Roman" panose="02020603050405020304"/>
                  <a:cs typeface="Times New Roman" panose="02020603050405020304"/>
                  <a:sym typeface="Times New Roman" panose="02020603050405020304"/>
                </a:rPr>
                <a:t>laser bar and advanced camera</a:t>
              </a:r>
              <a:r>
                <a:rPr lang="en-IN" sz="1600">
                  <a:solidFill>
                    <a:schemeClr val="tx1"/>
                  </a:solidFill>
                  <a:latin typeface="Times New Roman" panose="02020603050405020304"/>
                  <a:ea typeface="Times New Roman" panose="02020603050405020304"/>
                  <a:cs typeface="Times New Roman" panose="02020603050405020304"/>
                  <a:sym typeface="Times New Roman" panose="02020603050405020304"/>
                </a:rPr>
                <a:t>.</a:t>
              </a:r>
              <a:endParaRPr lang="en-IN" sz="1600" b="0" i="0" dirty="0">
                <a:solidFill>
                  <a:schemeClr val="tx1"/>
                </a:solidFill>
                <a:effectLst/>
                <a:latin typeface="Times New Roman" panose="02020603050405020304"/>
                <a:ea typeface="Times New Roman" panose="02020603050405020304"/>
                <a:cs typeface="Times New Roman" panose="02020603050405020304"/>
                <a:sym typeface="Times New Roman" panose="02020603050405020304"/>
              </a:endParaRPr>
            </a:p>
          </p:txBody>
        </p:sp>
        <p:sp>
          <p:nvSpPr>
            <p:cNvPr id="1376" name="Google Shape;1376;p45"/>
            <p:cNvSpPr txBox="1"/>
            <p:nvPr/>
          </p:nvSpPr>
          <p:spPr>
            <a:xfrm>
              <a:off x="1615899" y="3984100"/>
              <a:ext cx="3684400" cy="676800"/>
            </a:xfrm>
            <a:prstGeom prst="rect">
              <a:avLst/>
            </a:prstGeom>
            <a:solidFill>
              <a:schemeClr val="bg1">
                <a:lumMod val="95000"/>
              </a:schemeClr>
            </a:solidFill>
            <a:ln>
              <a:noFill/>
            </a:ln>
          </p:spPr>
          <p:txBody>
            <a:bodyPr spcFirstLastPara="1" wrap="square" lIns="121900" tIns="121900" rIns="121900" bIns="121900" anchor="ctr" anchorCtr="0">
              <a:noAutofit/>
            </a:bodyPr>
            <a:lstStyle/>
            <a:p>
              <a:pPr algn="just">
                <a:lnSpc>
                  <a:spcPct val="115000"/>
                </a:lnSpc>
              </a:pPr>
              <a:r>
                <a:rPr sz="1600" b="0" i="0" dirty="0">
                  <a:solidFill>
                    <a:schemeClr val="tx1"/>
                  </a:solidFill>
                  <a:effectLst/>
                  <a:latin typeface="Times New Roman" panose="02020603050405020304" charset="0"/>
                  <a:cs typeface="Times New Roman" panose="02020603050405020304" charset="0"/>
                </a:rPr>
                <a:t>Implementation of the system turns costly.</a:t>
              </a:r>
              <a:endParaRPr sz="1600" b="0" i="0" dirty="0">
                <a:solidFill>
                  <a:schemeClr val="tx1"/>
                </a:solidFill>
                <a:effectLst/>
                <a:latin typeface="Times New Roman" panose="02020603050405020304" charset="0"/>
                <a:cs typeface="Times New Roman" panose="02020603050405020304" charset="0"/>
              </a:endParaRPr>
            </a:p>
          </p:txBody>
        </p:sp>
        <p:sp>
          <p:nvSpPr>
            <p:cNvPr id="1377" name="Google Shape;1377;p45"/>
            <p:cNvSpPr txBox="1"/>
            <p:nvPr/>
          </p:nvSpPr>
          <p:spPr>
            <a:xfrm>
              <a:off x="1622660" y="4810650"/>
              <a:ext cx="3684400" cy="676800"/>
            </a:xfrm>
            <a:prstGeom prst="rect">
              <a:avLst/>
            </a:prstGeom>
            <a:solidFill>
              <a:schemeClr val="bg1">
                <a:lumMod val="95000"/>
              </a:schemeClr>
            </a:solidFill>
            <a:ln>
              <a:noFill/>
            </a:ln>
          </p:spPr>
          <p:txBody>
            <a:bodyPr spcFirstLastPara="1" wrap="square" lIns="121900" tIns="121900" rIns="121900" bIns="121900" anchor="ctr" anchorCtr="0">
              <a:noAutofit/>
            </a:bodyPr>
            <a:lstStyle/>
            <a:p>
              <a:pPr algn="just">
                <a:lnSpc>
                  <a:spcPct val="115000"/>
                </a:lnSpc>
              </a:pPr>
              <a:r>
                <a:rPr lang="en-IN" sz="1600" dirty="0">
                  <a:solidFill>
                    <a:srgbClr val="000000"/>
                  </a:solidFill>
                  <a:latin typeface="Times New Roman" panose="02020603050405020304" charset="0"/>
                  <a:ea typeface="Roboto"/>
                  <a:cs typeface="Times New Roman" panose="02020603050405020304" charset="0"/>
                  <a:sym typeface="Roboto"/>
                </a:rPr>
                <a:t>The analysis includes different stages.</a:t>
              </a:r>
              <a:endParaRPr lang="en-IN" sz="1600" dirty="0">
                <a:solidFill>
                  <a:srgbClr val="000000"/>
                </a:solidFill>
                <a:latin typeface="Times New Roman" panose="02020603050405020304" charset="0"/>
                <a:ea typeface="Roboto"/>
                <a:cs typeface="Times New Roman" panose="02020603050405020304" charset="0"/>
                <a:sym typeface="Roboto"/>
              </a:endParaRPr>
            </a:p>
          </p:txBody>
        </p:sp>
        <p:sp>
          <p:nvSpPr>
            <p:cNvPr id="1378" name="Google Shape;1378;p45"/>
            <p:cNvSpPr txBox="1"/>
            <p:nvPr/>
          </p:nvSpPr>
          <p:spPr>
            <a:xfrm>
              <a:off x="1615899" y="3157550"/>
              <a:ext cx="3684400" cy="676800"/>
            </a:xfrm>
            <a:prstGeom prst="rect">
              <a:avLst/>
            </a:prstGeom>
            <a:solidFill>
              <a:schemeClr val="bg1">
                <a:lumMod val="95000"/>
              </a:schemeClr>
            </a:solidFill>
            <a:ln>
              <a:noFill/>
            </a:ln>
          </p:spPr>
          <p:txBody>
            <a:bodyPr spcFirstLastPara="1" wrap="square" lIns="121900" tIns="121900" rIns="121900" bIns="121900" anchor="ctr" anchorCtr="0">
              <a:noAutofit/>
            </a:bodyPr>
            <a:lstStyle/>
            <a:p>
              <a:pPr algn="just">
                <a:lnSpc>
                  <a:spcPct val="115000"/>
                </a:lnSpc>
              </a:pPr>
              <a:r>
                <a:rPr lang="en-IN" sz="1600" dirty="0">
                  <a:solidFill>
                    <a:schemeClr val="tx1"/>
                  </a:solidFill>
                  <a:latin typeface="Times New Roman" panose="02020603050405020304" charset="0"/>
                  <a:ea typeface="Roboto"/>
                  <a:cs typeface="Times New Roman" panose="02020603050405020304" charset="0"/>
                  <a:sym typeface="Roboto"/>
                </a:rPr>
                <a:t>It is time taking process.</a:t>
              </a:r>
              <a:endParaRPr lang="en-IN" sz="1600" dirty="0">
                <a:solidFill>
                  <a:schemeClr val="tx1"/>
                </a:solidFill>
                <a:latin typeface="Times New Roman" panose="02020603050405020304" charset="0"/>
                <a:ea typeface="Roboto"/>
                <a:cs typeface="Times New Roman" panose="02020603050405020304" charset="0"/>
                <a:sym typeface="Roboto"/>
              </a:endParaRPr>
            </a:p>
          </p:txBody>
        </p:sp>
        <p:sp>
          <p:nvSpPr>
            <p:cNvPr id="1379" name="Google Shape;1379;p45"/>
            <p:cNvSpPr txBox="1"/>
            <p:nvPr/>
          </p:nvSpPr>
          <p:spPr>
            <a:xfrm>
              <a:off x="1622660" y="5637200"/>
              <a:ext cx="3684400" cy="676800"/>
            </a:xfrm>
            <a:prstGeom prst="rect">
              <a:avLst/>
            </a:prstGeom>
            <a:solidFill>
              <a:schemeClr val="bg1">
                <a:lumMod val="95000"/>
              </a:schemeClr>
            </a:solidFill>
            <a:ln>
              <a:noFill/>
            </a:ln>
          </p:spPr>
          <p:txBody>
            <a:bodyPr spcFirstLastPara="1" wrap="square" lIns="121900" tIns="121900" rIns="121900" bIns="121900" anchor="ctr" anchorCtr="0">
              <a:noAutofit/>
            </a:bodyPr>
            <a:lstStyle/>
            <a:p>
              <a:pPr algn="just">
                <a:lnSpc>
                  <a:spcPct val="115000"/>
                </a:lnSpc>
              </a:pPr>
              <a:r>
                <a:rPr lang="en-IN" altLang="en-US" sz="1600" b="0" i="0" dirty="0">
                  <a:solidFill>
                    <a:schemeClr val="tx1"/>
                  </a:solidFill>
                  <a:effectLst/>
                  <a:latin typeface="Times New Roman" panose="02020603050405020304" charset="0"/>
                  <a:cs typeface="Times New Roman" panose="02020603050405020304" charset="0"/>
                </a:rPr>
                <a:t>Maintaining involves Human Effort</a:t>
              </a:r>
              <a:r>
                <a:rPr lang="en-US" sz="1600" b="0" i="0" dirty="0">
                  <a:solidFill>
                    <a:schemeClr val="tx1"/>
                  </a:solidFill>
                  <a:effectLst/>
                  <a:latin typeface="Times New Roman" panose="02020603050405020304" charset="0"/>
                  <a:cs typeface="Times New Roman" panose="02020603050405020304" charset="0"/>
                </a:rPr>
                <a:t>.</a:t>
              </a:r>
              <a:endParaRPr lang="en-US" sz="1600" b="0" i="0" dirty="0">
                <a:solidFill>
                  <a:schemeClr val="tx1"/>
                </a:solidFill>
                <a:effectLst/>
                <a:latin typeface="Times New Roman" panose="02020603050405020304" charset="0"/>
                <a:ea typeface="Roboto"/>
                <a:cs typeface="Times New Roman" panose="02020603050405020304" charset="0"/>
                <a:sym typeface="Roboto"/>
              </a:endParaRPr>
            </a:p>
          </p:txBody>
        </p:sp>
      </p:grpSp>
      <p:sp>
        <p:nvSpPr>
          <p:cNvPr id="1380" name="Google Shape;1380;p45"/>
          <p:cNvSpPr txBox="1"/>
          <p:nvPr/>
        </p:nvSpPr>
        <p:spPr>
          <a:xfrm flipH="1">
            <a:off x="6618508" y="2078910"/>
            <a:ext cx="3677600" cy="676800"/>
          </a:xfrm>
          <a:prstGeom prst="rect">
            <a:avLst/>
          </a:prstGeom>
          <a:solidFill>
            <a:schemeClr val="bg1">
              <a:lumMod val="95000"/>
            </a:schemeClr>
          </a:solidFill>
          <a:ln>
            <a:noFill/>
          </a:ln>
        </p:spPr>
        <p:txBody>
          <a:bodyPr spcFirstLastPara="1" wrap="square" lIns="121900" tIns="121900" rIns="121900" bIns="121900" anchor="ctr" anchorCtr="0">
            <a:noAutofit/>
          </a:bodyPr>
          <a:lstStyle/>
          <a:p>
            <a:pPr algn="just">
              <a:lnSpc>
                <a:spcPct val="115000"/>
              </a:lnSpc>
            </a:pPr>
            <a:r>
              <a:rPr lang="en-IN" sz="1600" dirty="0">
                <a:solidFill>
                  <a:schemeClr val="tx1"/>
                </a:solidFill>
                <a:latin typeface="Times New Roman" panose="02020603050405020304" charset="0"/>
                <a:cs typeface="Times New Roman" panose="02020603050405020304" charset="0"/>
                <a:sym typeface="Roboto"/>
              </a:rPr>
              <a:t>PH Sensor &amp; Turbidity Sensor is used for monitoring Data.</a:t>
            </a:r>
            <a:endParaRPr lang="en-IN" sz="1600" dirty="0">
              <a:solidFill>
                <a:schemeClr val="tx1"/>
              </a:solidFill>
              <a:latin typeface="Times New Roman" panose="02020603050405020304" charset="0"/>
              <a:cs typeface="Times New Roman" panose="02020603050405020304" charset="0"/>
              <a:sym typeface="Roboto"/>
            </a:endParaRPr>
          </a:p>
        </p:txBody>
      </p:sp>
      <p:sp>
        <p:nvSpPr>
          <p:cNvPr id="1381" name="Google Shape;1381;p45"/>
          <p:cNvSpPr txBox="1"/>
          <p:nvPr/>
        </p:nvSpPr>
        <p:spPr>
          <a:xfrm flipH="1">
            <a:off x="6618508" y="3732010"/>
            <a:ext cx="3677600" cy="676800"/>
          </a:xfrm>
          <a:prstGeom prst="rect">
            <a:avLst/>
          </a:prstGeom>
          <a:solidFill>
            <a:schemeClr val="bg1">
              <a:lumMod val="95000"/>
            </a:schemeClr>
          </a:solidFill>
          <a:ln>
            <a:noFill/>
          </a:ln>
        </p:spPr>
        <p:txBody>
          <a:bodyPr spcFirstLastPara="1" wrap="square" lIns="121900" tIns="121900" rIns="121900" bIns="121900" anchor="ctr" anchorCtr="0">
            <a:noAutofit/>
          </a:bodyPr>
          <a:lstStyle/>
          <a:p>
            <a:pPr algn="just">
              <a:lnSpc>
                <a:spcPct val="115000"/>
              </a:lnSpc>
            </a:pPr>
            <a:r>
              <a:rPr lang="en-US" sz="1600" dirty="0">
                <a:solidFill>
                  <a:schemeClr val="tx1"/>
                </a:solidFill>
                <a:latin typeface="Times New Roman" panose="02020603050405020304" charset="0"/>
                <a:cs typeface="Times New Roman" panose="02020603050405020304" charset="0"/>
              </a:rPr>
              <a:t>The system is very cheap as the hardware and software do not cost much.</a:t>
            </a:r>
            <a:endParaRPr lang="en-US" sz="1600" dirty="0">
              <a:solidFill>
                <a:schemeClr val="tx1"/>
              </a:solidFill>
              <a:latin typeface="Times New Roman" panose="02020603050405020304" charset="0"/>
              <a:cs typeface="Times New Roman" panose="02020603050405020304" charset="0"/>
            </a:endParaRPr>
          </a:p>
        </p:txBody>
      </p:sp>
      <p:sp>
        <p:nvSpPr>
          <p:cNvPr id="1382" name="Google Shape;1382;p45"/>
          <p:cNvSpPr txBox="1"/>
          <p:nvPr/>
        </p:nvSpPr>
        <p:spPr>
          <a:xfrm flipH="1">
            <a:off x="6611620" y="4558665"/>
            <a:ext cx="3677920" cy="737870"/>
          </a:xfrm>
          <a:prstGeom prst="rect">
            <a:avLst/>
          </a:prstGeom>
          <a:solidFill>
            <a:schemeClr val="bg1">
              <a:lumMod val="95000"/>
            </a:schemeClr>
          </a:solidFill>
          <a:ln>
            <a:noFill/>
          </a:ln>
        </p:spPr>
        <p:txBody>
          <a:bodyPr spcFirstLastPara="1" wrap="square" lIns="121900" tIns="121900" rIns="121900" bIns="121900" anchor="ctr" anchorCtr="0">
            <a:noAutofit/>
          </a:bodyPr>
          <a:lstStyle/>
          <a:p>
            <a:pPr algn="just">
              <a:lnSpc>
                <a:spcPct val="115000"/>
              </a:lnSpc>
            </a:pPr>
            <a:r>
              <a:rPr lang="en-IN" altLang="en-US" sz="1600" dirty="0">
                <a:solidFill>
                  <a:schemeClr val="tx1"/>
                </a:solidFill>
                <a:latin typeface="Times New Roman" panose="02020603050405020304" charset="0"/>
                <a:cs typeface="Times New Roman" panose="02020603050405020304" charset="0"/>
                <a:sym typeface="Roboto"/>
              </a:rPr>
              <a:t>It</a:t>
            </a:r>
            <a:r>
              <a:rPr lang="en-US" sz="1600" dirty="0">
                <a:solidFill>
                  <a:schemeClr val="tx1"/>
                </a:solidFill>
                <a:latin typeface="Times New Roman" panose="02020603050405020304" charset="0"/>
                <a:cs typeface="Times New Roman" panose="02020603050405020304" charset="0"/>
                <a:sym typeface="Roboto"/>
              </a:rPr>
              <a:t> very easy to plot the data collected in various formats for proper analysis.</a:t>
            </a:r>
            <a:endParaRPr lang="en-US" sz="1600" dirty="0">
              <a:solidFill>
                <a:schemeClr val="tx1"/>
              </a:solidFill>
              <a:latin typeface="Times New Roman" panose="02020603050405020304" charset="0"/>
              <a:cs typeface="Times New Roman" panose="02020603050405020304" charset="0"/>
              <a:sym typeface="Roboto"/>
            </a:endParaRPr>
          </a:p>
        </p:txBody>
      </p:sp>
      <p:sp>
        <p:nvSpPr>
          <p:cNvPr id="1383" name="Google Shape;1383;p45"/>
          <p:cNvSpPr txBox="1"/>
          <p:nvPr/>
        </p:nvSpPr>
        <p:spPr>
          <a:xfrm flipH="1">
            <a:off x="6618605" y="2905760"/>
            <a:ext cx="3677285" cy="748030"/>
          </a:xfrm>
          <a:prstGeom prst="rect">
            <a:avLst/>
          </a:prstGeom>
          <a:solidFill>
            <a:schemeClr val="bg1">
              <a:lumMod val="95000"/>
            </a:schemeClr>
          </a:solidFill>
          <a:ln>
            <a:noFill/>
          </a:ln>
        </p:spPr>
        <p:txBody>
          <a:bodyPr spcFirstLastPara="1" wrap="square" lIns="121900" tIns="121900" rIns="121900" bIns="121900" anchor="ctr" anchorCtr="0">
            <a:noAutofit/>
          </a:bodyPr>
          <a:lstStyle/>
          <a:p>
            <a:pPr algn="just">
              <a:lnSpc>
                <a:spcPct val="115000"/>
              </a:lnSpc>
            </a:pPr>
            <a:r>
              <a:rPr lang="en-IN" altLang="en-US" sz="1600" dirty="0">
                <a:solidFill>
                  <a:schemeClr val="tx1"/>
                </a:solidFill>
                <a:latin typeface="Times New Roman" panose="02020603050405020304" charset="0"/>
                <a:cs typeface="Times New Roman" panose="02020603050405020304" charset="0"/>
                <a:sym typeface="Roboto"/>
              </a:rPr>
              <a:t>It </a:t>
            </a:r>
            <a:r>
              <a:rPr lang="en-US" sz="1600" dirty="0">
                <a:solidFill>
                  <a:schemeClr val="tx1"/>
                </a:solidFill>
                <a:latin typeface="Times New Roman" panose="02020603050405020304" charset="0"/>
                <a:cs typeface="Times New Roman" panose="02020603050405020304" charset="0"/>
                <a:sym typeface="Roboto"/>
              </a:rPr>
              <a:t>helps in </a:t>
            </a:r>
            <a:r>
              <a:rPr lang="en-IN" altLang="en-US" sz="1600" dirty="0">
                <a:solidFill>
                  <a:schemeClr val="tx1"/>
                </a:solidFill>
                <a:latin typeface="Times New Roman" panose="02020603050405020304" charset="0"/>
                <a:cs typeface="Times New Roman" panose="02020603050405020304" charset="0"/>
                <a:sym typeface="Roboto"/>
              </a:rPr>
              <a:t>Analysis</a:t>
            </a:r>
            <a:r>
              <a:rPr lang="en-US" sz="1600" dirty="0">
                <a:solidFill>
                  <a:schemeClr val="tx1"/>
                </a:solidFill>
                <a:latin typeface="Times New Roman" panose="02020603050405020304" charset="0"/>
                <a:cs typeface="Times New Roman" panose="02020603050405020304" charset="0"/>
                <a:sym typeface="Roboto"/>
              </a:rPr>
              <a:t> the sensor data immediately and wirelessly to the robust servers</a:t>
            </a:r>
            <a:r>
              <a:rPr lang="en-IN" altLang="en-US" sz="1600" dirty="0">
                <a:solidFill>
                  <a:schemeClr val="tx1"/>
                </a:solidFill>
                <a:latin typeface="Times New Roman" panose="02020603050405020304" charset="0"/>
                <a:cs typeface="Times New Roman" panose="02020603050405020304" charset="0"/>
                <a:sym typeface="Roboto"/>
              </a:rPr>
              <a:t>.</a:t>
            </a:r>
            <a:endParaRPr lang="en-IN" altLang="en-US" sz="1600" dirty="0">
              <a:solidFill>
                <a:schemeClr val="tx1"/>
              </a:solidFill>
              <a:latin typeface="Times New Roman" panose="02020603050405020304" charset="0"/>
              <a:cs typeface="Times New Roman" panose="02020603050405020304" charset="0"/>
              <a:sym typeface="Roboto"/>
            </a:endParaRPr>
          </a:p>
        </p:txBody>
      </p:sp>
      <p:sp>
        <p:nvSpPr>
          <p:cNvPr id="1384" name="Google Shape;1384;p45"/>
          <p:cNvSpPr txBox="1"/>
          <p:nvPr/>
        </p:nvSpPr>
        <p:spPr>
          <a:xfrm flipH="1">
            <a:off x="6611757" y="5425115"/>
            <a:ext cx="3677600" cy="676800"/>
          </a:xfrm>
          <a:prstGeom prst="rect">
            <a:avLst/>
          </a:prstGeom>
          <a:solidFill>
            <a:schemeClr val="bg1">
              <a:lumMod val="95000"/>
            </a:schemeClr>
          </a:solidFill>
          <a:ln>
            <a:noFill/>
          </a:ln>
        </p:spPr>
        <p:txBody>
          <a:bodyPr spcFirstLastPara="1" wrap="square" lIns="121900" tIns="121900" rIns="121900" bIns="121900" anchor="ctr" anchorCtr="0">
            <a:noAutofit/>
          </a:bodyPr>
          <a:lstStyle/>
          <a:p>
            <a:pPr algn="just">
              <a:lnSpc>
                <a:spcPct val="115000"/>
              </a:lnSpc>
            </a:pPr>
            <a:r>
              <a:rPr lang="en-US" sz="1600" dirty="0">
                <a:solidFill>
                  <a:schemeClr val="tx1"/>
                </a:solidFill>
                <a:latin typeface="Times New Roman" panose="02020603050405020304" charset="0"/>
                <a:cs typeface="Times New Roman" panose="02020603050405020304" charset="0"/>
                <a:sym typeface="Roboto"/>
              </a:rPr>
              <a:t>It is very easy to maintain the </a:t>
            </a:r>
            <a:r>
              <a:rPr lang="en-IN" altLang="en-US" sz="1600" dirty="0">
                <a:solidFill>
                  <a:schemeClr val="tx1"/>
                </a:solidFill>
                <a:latin typeface="Times New Roman" panose="02020603050405020304" charset="0"/>
                <a:cs typeface="Times New Roman" panose="02020603050405020304" charset="0"/>
                <a:sym typeface="Roboto"/>
              </a:rPr>
              <a:t>WIFI</a:t>
            </a:r>
            <a:r>
              <a:rPr lang="en-US" sz="1600" dirty="0">
                <a:solidFill>
                  <a:schemeClr val="tx1"/>
                </a:solidFill>
                <a:latin typeface="Times New Roman" panose="02020603050405020304" charset="0"/>
                <a:cs typeface="Times New Roman" panose="02020603050405020304" charset="0"/>
                <a:sym typeface="Roboto"/>
              </a:rPr>
              <a:t> based water quality monitoring system </a:t>
            </a:r>
            <a:endParaRPr lang="en-US" sz="1600" dirty="0">
              <a:solidFill>
                <a:schemeClr val="tx1"/>
              </a:solidFill>
              <a:latin typeface="Times New Roman" panose="02020603050405020304" charset="0"/>
              <a:cs typeface="Times New Roman" panose="02020603050405020304" charset="0"/>
              <a:sym typeface="Roboto"/>
            </a:endParaRPr>
          </a:p>
        </p:txBody>
      </p:sp>
      <p:sp>
        <p:nvSpPr>
          <p:cNvPr id="1385" name="Google Shape;1385;p45"/>
          <p:cNvSpPr txBox="1"/>
          <p:nvPr/>
        </p:nvSpPr>
        <p:spPr>
          <a:xfrm>
            <a:off x="1624330" y="1442085"/>
            <a:ext cx="3684270" cy="476885"/>
          </a:xfrm>
          <a:prstGeom prst="rect">
            <a:avLst/>
          </a:prstGeom>
          <a:solidFill>
            <a:schemeClr val="accent2"/>
          </a:solidFill>
          <a:ln>
            <a:noFill/>
          </a:ln>
        </p:spPr>
        <p:txBody>
          <a:bodyPr spcFirstLastPara="1" wrap="square" lIns="121900" tIns="121900" rIns="121900" bIns="121900" anchor="ctr" anchorCtr="0">
            <a:noAutofit/>
          </a:bodyPr>
          <a:lstStyle/>
          <a:p>
            <a:pPr algn="ctr">
              <a:lnSpc>
                <a:spcPct val="115000"/>
              </a:lnSpc>
            </a:pPr>
            <a:r>
              <a:rPr lang="en-IN" altLang="en-GB" sz="2400" b="1" dirty="0">
                <a:solidFill>
                  <a:schemeClr val="bg1"/>
                </a:solidFill>
                <a:latin typeface="Arial" panose="020B0604020202020204" pitchFamily="34" charset="0"/>
                <a:ea typeface="Roboto"/>
                <a:cs typeface="Arial" panose="020B0604020202020204" pitchFamily="34" charset="0"/>
                <a:sym typeface="Roboto"/>
              </a:rPr>
              <a:t>Existing System </a:t>
            </a:r>
            <a:endParaRPr lang="en-IN" altLang="en-GB" sz="2400" b="1" dirty="0">
              <a:solidFill>
                <a:schemeClr val="bg1"/>
              </a:solidFill>
              <a:latin typeface="Arial" panose="020B0604020202020204" pitchFamily="34" charset="0"/>
              <a:ea typeface="Roboto"/>
              <a:cs typeface="Arial" panose="020B0604020202020204" pitchFamily="34" charset="0"/>
              <a:sym typeface="Roboto"/>
            </a:endParaRPr>
          </a:p>
        </p:txBody>
      </p:sp>
      <p:sp>
        <p:nvSpPr>
          <p:cNvPr id="1386" name="Google Shape;1386;p45"/>
          <p:cNvSpPr txBox="1"/>
          <p:nvPr/>
        </p:nvSpPr>
        <p:spPr>
          <a:xfrm>
            <a:off x="6611620" y="1427480"/>
            <a:ext cx="3684270" cy="491490"/>
          </a:xfrm>
          <a:prstGeom prst="rect">
            <a:avLst/>
          </a:prstGeom>
          <a:solidFill>
            <a:srgbClr val="92D050"/>
          </a:solidFill>
          <a:ln>
            <a:noFill/>
          </a:ln>
        </p:spPr>
        <p:txBody>
          <a:bodyPr spcFirstLastPara="1" wrap="square" lIns="121900" tIns="121900" rIns="121900" bIns="121900" anchor="ctr" anchorCtr="0">
            <a:noAutofit/>
          </a:bodyPr>
          <a:lstStyle/>
          <a:p>
            <a:pPr algn="ctr">
              <a:lnSpc>
                <a:spcPct val="115000"/>
              </a:lnSpc>
            </a:pPr>
            <a:r>
              <a:rPr lang="en-IN" sz="2400" b="1" dirty="0">
                <a:solidFill>
                  <a:schemeClr val="bg1"/>
                </a:solidFill>
                <a:latin typeface="Arial" panose="020B0604020202020204" pitchFamily="34" charset="0"/>
                <a:ea typeface="Roboto"/>
                <a:cs typeface="Arial" panose="020B0604020202020204" pitchFamily="34" charset="0"/>
                <a:sym typeface="Roboto"/>
              </a:rPr>
              <a:t>Proposed System </a:t>
            </a:r>
            <a:endParaRPr lang="en-IN" sz="2400" b="1" dirty="0">
              <a:solidFill>
                <a:schemeClr val="bg1"/>
              </a:solidFill>
              <a:latin typeface="Arial" panose="020B0604020202020204" pitchFamily="34" charset="0"/>
              <a:ea typeface="Roboto"/>
              <a:cs typeface="Arial" panose="020B0604020202020204" pitchFamily="34" charset="0"/>
              <a:sym typeface="Roboto"/>
            </a:endParaRPr>
          </a:p>
        </p:txBody>
      </p:sp>
      <p:grpSp>
        <p:nvGrpSpPr>
          <p:cNvPr id="1387" name="Google Shape;1387;p45"/>
          <p:cNvGrpSpPr/>
          <p:nvPr/>
        </p:nvGrpSpPr>
        <p:grpSpPr>
          <a:xfrm rot="10800000">
            <a:off x="5694223" y="2216508"/>
            <a:ext cx="539468" cy="3706683"/>
            <a:chOff x="2739938" y="1644725"/>
            <a:chExt cx="361800" cy="2731125"/>
          </a:xfrm>
        </p:grpSpPr>
        <p:sp>
          <p:nvSpPr>
            <p:cNvPr id="1388" name="Google Shape;1388;p45"/>
            <p:cNvSpPr/>
            <p:nvPr/>
          </p:nvSpPr>
          <p:spPr>
            <a:xfrm rot="10800000">
              <a:off x="2739938" y="1644725"/>
              <a:ext cx="361800" cy="295200"/>
            </a:xfrm>
            <a:prstGeom prst="rightArrow">
              <a:avLst>
                <a:gd name="adj1" fmla="val 50000"/>
                <a:gd name="adj2" fmla="val 50000"/>
              </a:avLst>
            </a:prstGeom>
            <a:gradFill>
              <a:gsLst>
                <a:gs pos="96000">
                  <a:srgbClr val="FF0000"/>
                </a:gs>
                <a:gs pos="100000">
                  <a:srgbClr val="760303"/>
                </a:gs>
              </a:gsLst>
              <a:lin ang="5400000" scaled="0"/>
            </a:gradFill>
            <a:ln>
              <a:noFill/>
            </a:ln>
          </p:spPr>
          <p:txBody>
            <a:bodyPr spcFirstLastPara="1" wrap="square" lIns="121900" tIns="121900" rIns="121900" bIns="121900" anchor="ctr" anchorCtr="0">
              <a:noAutofit/>
            </a:bodyPr>
            <a:lstStyle/>
            <a:p>
              <a:endParaRPr sz="2400"/>
            </a:p>
          </p:txBody>
        </p:sp>
        <p:sp>
          <p:nvSpPr>
            <p:cNvPr id="1389" name="Google Shape;1389;p45"/>
            <p:cNvSpPr/>
            <p:nvPr/>
          </p:nvSpPr>
          <p:spPr>
            <a:xfrm rot="10800000">
              <a:off x="2739938" y="2253706"/>
              <a:ext cx="361800" cy="295200"/>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sp>
          <p:nvSpPr>
            <p:cNvPr id="1390" name="Google Shape;1390;p45"/>
            <p:cNvSpPr/>
            <p:nvPr/>
          </p:nvSpPr>
          <p:spPr>
            <a:xfrm rot="10800000">
              <a:off x="2739938" y="4080650"/>
              <a:ext cx="361800" cy="295200"/>
            </a:xfrm>
            <a:prstGeom prst="rightArrow">
              <a:avLst>
                <a:gd name="adj1" fmla="val 50000"/>
                <a:gd name="adj2"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391" name="Google Shape;1391;p45"/>
            <p:cNvSpPr/>
            <p:nvPr/>
          </p:nvSpPr>
          <p:spPr>
            <a:xfrm rot="10800000">
              <a:off x="2739938" y="3471669"/>
              <a:ext cx="361800" cy="295200"/>
            </a:xfrm>
            <a:prstGeom prst="rightArrow">
              <a:avLst>
                <a:gd name="adj1" fmla="val 50000"/>
                <a:gd name="adj2" fmla="val 50000"/>
              </a:avLst>
            </a:prstGeom>
            <a:solidFill>
              <a:srgbClr val="FFFF00"/>
            </a:solidFill>
            <a:ln>
              <a:noFill/>
            </a:ln>
          </p:spPr>
          <p:txBody>
            <a:bodyPr spcFirstLastPara="1" wrap="square" lIns="121900" tIns="121900" rIns="121900" bIns="121900" anchor="ctr" anchorCtr="0">
              <a:noAutofit/>
            </a:bodyPr>
            <a:lstStyle/>
            <a:p>
              <a:endParaRPr sz="2400"/>
            </a:p>
          </p:txBody>
        </p:sp>
        <p:sp>
          <p:nvSpPr>
            <p:cNvPr id="1392" name="Google Shape;1392;p45"/>
            <p:cNvSpPr/>
            <p:nvPr/>
          </p:nvSpPr>
          <p:spPr>
            <a:xfrm rot="10800000">
              <a:off x="2739938" y="2862688"/>
              <a:ext cx="361800" cy="295200"/>
            </a:xfrm>
            <a:prstGeom prst="rightArrow">
              <a:avLst>
                <a:gd name="adj1" fmla="val 50000"/>
                <a:gd name="adj2" fmla="val 50000"/>
              </a:avLst>
            </a:prstGeom>
            <a:solidFill>
              <a:schemeClr val="tx1"/>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 name="Google Shape;136;p6"/>
          <p:cNvSpPr txBox="1"/>
          <p:nvPr>
            <p:ph type="title"/>
          </p:nvPr>
        </p:nvSpPr>
        <p:spPr>
          <a:xfrm>
            <a:off x="2350135" y="163830"/>
            <a:ext cx="7491730" cy="1143000"/>
          </a:xfrm>
          <a:prstGeom prst="rect">
            <a:avLst/>
          </a:prstGeom>
          <a:noFill/>
          <a:ln>
            <a:noFill/>
          </a:ln>
        </p:spPr>
        <p:txBody>
          <a:bodyPr spcFirstLastPara="1" wrap="square" lIns="103150" tIns="51575" rIns="103150" bIns="51575" anchor="ctr" anchorCtr="0">
            <a:normAutofit/>
          </a:bodyPr>
          <a:p>
            <a:pPr marL="0" lvl="0" indent="0" algn="ctr" rtl="0">
              <a:spcBef>
                <a:spcPts val="0"/>
              </a:spcBef>
              <a:spcAft>
                <a:spcPts val="0"/>
              </a:spcAft>
              <a:buClr>
                <a:schemeClr val="dk1"/>
              </a:buClr>
              <a:buSzPts val="2800"/>
              <a:buFont typeface="Times New Roman" panose="02020603050405020304"/>
              <a:buNone/>
            </a:pPr>
            <a:r>
              <a:rPr lang="en-US" sz="2800" b="1">
                <a:latin typeface="Times New Roman" panose="02020603050405020304"/>
                <a:ea typeface="Times New Roman" panose="02020603050405020304"/>
                <a:cs typeface="Times New Roman" panose="02020603050405020304"/>
                <a:sym typeface="Times New Roman" panose="02020603050405020304"/>
              </a:rPr>
              <a:t>ABSTRACT</a:t>
            </a:r>
            <a:endParaRPr sz="2800" b="1">
              <a:latin typeface="Times New Roman" panose="02020603050405020304"/>
              <a:ea typeface="Times New Roman" panose="02020603050405020304"/>
              <a:cs typeface="Times New Roman" panose="02020603050405020304"/>
              <a:sym typeface="Times New Roman" panose="02020603050405020304"/>
            </a:endParaRPr>
          </a:p>
        </p:txBody>
      </p:sp>
      <p:sp>
        <p:nvSpPr>
          <p:cNvPr id="106" name="Google Shape;106;p3"/>
          <p:cNvSpPr txBox="1"/>
          <p:nvPr>
            <p:ph type="body" idx="1"/>
          </p:nvPr>
        </p:nvSpPr>
        <p:spPr>
          <a:xfrm>
            <a:off x="610076" y="1306832"/>
            <a:ext cx="10969943" cy="4525963"/>
          </a:xfrm>
          <a:prstGeom prst="rect">
            <a:avLst/>
          </a:prstGeom>
          <a:noFill/>
          <a:ln>
            <a:noFill/>
          </a:ln>
        </p:spPr>
        <p:txBody>
          <a:bodyPr spcFirstLastPara="1" wrap="square" lIns="103150" tIns="51575" rIns="103150" bIns="51575" anchor="t" anchorCtr="0">
            <a:noAutofit/>
          </a:bodyPr>
          <a:p>
            <a:pPr marL="0" lvl="0" indent="0" algn="just" rtl="0">
              <a:lnSpc>
                <a:spcPct val="150000"/>
              </a:lnSpc>
              <a:spcBef>
                <a:spcPts val="0"/>
              </a:spcBef>
              <a:spcAft>
                <a:spcPts val="0"/>
              </a:spcAft>
              <a:buClr>
                <a:schemeClr val="dk1"/>
              </a:buClr>
              <a:buSzPts val="2000"/>
              <a:buNone/>
            </a:pPr>
            <a:r>
              <a:rPr lang="en-IN" sz="2400">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rPr>
              <a:t>Nowadays many people are suffering from dangerous diseases which are caused due to impure water. In our project, we are doing an analysis for a water quality monitoring system, which gives data about the quality of water, on a webpage. The quality of water is determined using various sensors like PH sensor and turbidity sensor, connected to the Arduino family microcontroller. The Arduino software is written in embedded C and GSM module is connected to the Arduino. The data will be transferred constantly from the remote sensor organize through a microcontroller and Wi-Fi. Wi-Fi module is used to send data to the webpage via the internet which is connected to the microcontroller. </a:t>
            </a:r>
            <a:endParaRPr lang="en-IN" sz="2400">
              <a:solidFill>
                <a:schemeClr val="tx1">
                  <a:lumMod val="95000"/>
                  <a:lumOff val="5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8712</Words>
  <Application>WPS Presentation</Application>
  <PresentationFormat>Widescreen</PresentationFormat>
  <Paragraphs>221</Paragraphs>
  <Slides>30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vt:lpstr>
      <vt:lpstr>SimSun</vt:lpstr>
      <vt:lpstr>Wingdings</vt:lpstr>
      <vt:lpstr>Times New Roman</vt:lpstr>
      <vt:lpstr>Times New Roman</vt:lpstr>
      <vt:lpstr>Roboto</vt:lpstr>
      <vt:lpstr>Segoe Print</vt:lpstr>
      <vt:lpstr>Microsoft YaHei</vt:lpstr>
      <vt:lpstr>Arial Unicode MS</vt:lpstr>
      <vt:lpstr>Calibri Light</vt:lpstr>
      <vt:lpstr>Calibri</vt:lpstr>
      <vt:lpstr>Wingdings</vt:lpstr>
      <vt:lpstr>Nunito</vt:lpstr>
      <vt:lpstr>Office Theme</vt:lpstr>
      <vt:lpstr>PowerPoint 演示文稿</vt:lpstr>
      <vt:lpstr>INTRODUCTION</vt:lpstr>
      <vt:lpstr>USEFULNESS TO THE SOCIETY</vt:lpstr>
      <vt:lpstr>EXISTING SYSTEM</vt:lpstr>
      <vt:lpstr>PowerPoint 演示文稿</vt:lpstr>
      <vt:lpstr>PowerPoint 演示文稿</vt:lpstr>
      <vt:lpstr>PROPOSED SYSTEM</vt:lpstr>
      <vt:lpstr>PROS OUTWEIGH THE CONS</vt:lpstr>
      <vt:lpstr>ABSTRACT</vt:lpstr>
      <vt:lpstr>BLOCK DIAGRAM</vt:lpstr>
      <vt:lpstr>      BLOCK  DIAGRAM  DESCRIPTION</vt:lpstr>
      <vt:lpstr>      BLOCK  DIAGRAM  DESCRIPTION</vt:lpstr>
      <vt:lpstr>      HARDWARE COMPONENTS</vt:lpstr>
      <vt:lpstr>  POWER SUPPLY:</vt:lpstr>
      <vt:lpstr>  ARDUINO:</vt:lpstr>
      <vt:lpstr>  PH SENSOR:</vt:lpstr>
      <vt:lpstr>PowerPoint 演示文稿</vt:lpstr>
      <vt:lpstr>PowerPoint 演示文稿</vt:lpstr>
      <vt:lpstr>PowerPoint 演示文稿</vt:lpstr>
      <vt:lpstr>PowerPoint 演示文稿</vt:lpstr>
      <vt:lpstr>CIRCUIT DIAGRAM:</vt:lpstr>
      <vt:lpstr>EXPLANATION:</vt:lpstr>
      <vt:lpstr>PowerPoint 演示文稿</vt:lpstr>
      <vt:lpstr>SOFTWARE USED:</vt:lpstr>
      <vt:lpstr>FLOW CHART:</vt:lpstr>
      <vt:lpstr>                RESULTS</vt:lpstr>
      <vt:lpstr>               RESULTS</vt:lpstr>
      <vt:lpstr>              RESULTS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kanik</cp:lastModifiedBy>
  <cp:revision>65</cp:revision>
  <dcterms:created xsi:type="dcterms:W3CDTF">2021-06-02T12:00:00Z</dcterms:created>
  <dcterms:modified xsi:type="dcterms:W3CDTF">2021-06-29T05:33:34Z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